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56" r:id="rId2"/>
    <p:sldId id="322" r:id="rId3"/>
    <p:sldId id="323" r:id="rId4"/>
    <p:sldId id="324" r:id="rId5"/>
    <p:sldId id="325" r:id="rId6"/>
    <p:sldId id="326" r:id="rId7"/>
    <p:sldId id="327" r:id="rId8"/>
    <p:sldId id="328" r:id="rId9"/>
    <p:sldId id="329" r:id="rId10"/>
    <p:sldId id="330" r:id="rId11"/>
    <p:sldId id="334" r:id="rId12"/>
    <p:sldId id="331" r:id="rId13"/>
    <p:sldId id="332" r:id="rId14"/>
    <p:sldId id="333" r:id="rId15"/>
    <p:sldId id="335" r:id="rId16"/>
    <p:sldId id="336" r:id="rId17"/>
    <p:sldId id="337" r:id="rId18"/>
    <p:sldId id="338" r:id="rId19"/>
    <p:sldId id="339" r:id="rId20"/>
    <p:sldId id="340" r:id="rId21"/>
    <p:sldId id="341" r:id="rId22"/>
    <p:sldId id="342" r:id="rId23"/>
    <p:sldId id="343" r:id="rId24"/>
    <p:sldId id="344" r:id="rId25"/>
    <p:sldId id="345" r:id="rId26"/>
    <p:sldId id="346" r:id="rId27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163"/>
    <p:restoredTop sz="94727"/>
  </p:normalViewPr>
  <p:slideViewPr>
    <p:cSldViewPr>
      <p:cViewPr varScale="1">
        <p:scale>
          <a:sx n="112" d="100"/>
          <a:sy n="112" d="100"/>
        </p:scale>
        <p:origin x="240" y="18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78AFF1-86C9-4393-B194-E243FDA77780}" type="datetimeFigureOut">
              <a:rPr lang="en-US" smtClean="0"/>
              <a:t>3/21/18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AF026C-078E-4EE5-9BC2-B66583B329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0158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0D2C6-D875-4F1F-86FC-5EAD4FD08937}" type="datetime1">
              <a:rPr lang="en-US" smtClean="0"/>
              <a:t>3/21/18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5AC96-4A5A-4699-9DBD-ACAB251D8CB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F5E6A8-11E6-40D8-A81C-C686F40F9008}" type="datetime1">
              <a:rPr lang="en-US" smtClean="0"/>
              <a:t>3/21/18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5AC96-4A5A-4699-9DBD-ACAB251D8CB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368BF-D6E9-474E-A2B4-3BB0369E8953}" type="datetime1">
              <a:rPr lang="en-US" smtClean="0"/>
              <a:t>3/21/18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5AC96-4A5A-4699-9DBD-ACAB251D8CB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742950"/>
            <a:ext cx="8839200" cy="3581400"/>
          </a:xfrm>
        </p:spPr>
        <p:txBody>
          <a:bodyPr/>
          <a:lstStyle>
            <a:lvl1pPr>
              <a:defRPr sz="2400" b="0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>
              <a:defRPr sz="2400" b="0" i="0">
                <a:latin typeface="Arial Narrow" panose="020B0604020202020204" pitchFamily="34" charset="0"/>
                <a:cs typeface="Arial Narrow" panose="020B0604020202020204" pitchFamily="34" charset="0"/>
              </a:defRPr>
            </a:lvl2pPr>
            <a:lvl3pPr>
              <a:defRPr sz="2000" b="0" i="0">
                <a:latin typeface="Arial Narrow" panose="020B0604020202020204" pitchFamily="34" charset="0"/>
                <a:cs typeface="Arial Narrow" panose="020B0604020202020204" pitchFamily="34" charset="0"/>
              </a:defRPr>
            </a:lvl3pPr>
            <a:lvl4pPr>
              <a:defRPr sz="1800" b="0" i="0">
                <a:latin typeface="Arial Narrow" panose="020B0604020202020204" pitchFamily="34" charset="0"/>
                <a:cs typeface="Arial Narrow" panose="020B0604020202020204" pitchFamily="34" charset="0"/>
              </a:defRPr>
            </a:lvl4pPr>
            <a:lvl5pPr>
              <a:defRPr sz="1800" b="0" i="0">
                <a:latin typeface="Arial Narrow" panose="020B0604020202020204" pitchFamily="34" charset="0"/>
                <a:cs typeface="Arial Narrow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AAAA3E7-7EC4-A141-B83B-1DA41F271561}"/>
              </a:ext>
            </a:extLst>
          </p:cNvPr>
          <p:cNvSpPr/>
          <p:nvPr userDrawn="1"/>
        </p:nvSpPr>
        <p:spPr>
          <a:xfrm>
            <a:off x="0" y="16443"/>
            <a:ext cx="9144000" cy="637794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b="1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6029"/>
            <a:ext cx="9144000" cy="61862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 b="1" i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60760-1FB0-4515-A135-66301A77C3CA}" type="datetime1">
              <a:rPr lang="en-US" smtClean="0"/>
              <a:t>3/21/18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5AC96-4A5A-4699-9DBD-ACAB251D8CB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13200B-F567-4DEF-9199-7E2B7D7F5190}" type="datetime1">
              <a:rPr lang="en-US" smtClean="0"/>
              <a:t>3/21/18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5AC96-4A5A-4699-9DBD-ACAB251D8CB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18F88-C00F-456D-8418-C22CF1B44A8F}" type="datetime1">
              <a:rPr lang="en-US" smtClean="0"/>
              <a:t>3/21/18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5AC96-4A5A-4699-9DBD-ACAB251D8CB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DBEC1-A4C6-4ECF-97F9-8EEAF88F409C}" type="datetime1">
              <a:rPr lang="en-US" smtClean="0"/>
              <a:t>3/21/18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5AC96-4A5A-4699-9DBD-ACAB251D8CBA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AE4852E-F9BD-E54E-9089-8FE96BFFEB48}"/>
              </a:ext>
            </a:extLst>
          </p:cNvPr>
          <p:cNvSpPr/>
          <p:nvPr userDrawn="1"/>
        </p:nvSpPr>
        <p:spPr>
          <a:xfrm>
            <a:off x="0" y="16443"/>
            <a:ext cx="9144000" cy="637794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b="1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0B005C0-20C4-D749-A8F1-885A7E3B36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6029"/>
            <a:ext cx="9144000" cy="61862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 b="1" i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CFD6F8C-63BA-7046-8439-A744CBA6F00B}"/>
              </a:ext>
            </a:extLst>
          </p:cNvPr>
          <p:cNvSpPr/>
          <p:nvPr userDrawn="1"/>
        </p:nvSpPr>
        <p:spPr>
          <a:xfrm>
            <a:off x="0" y="16443"/>
            <a:ext cx="9144000" cy="637794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b="1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1DD-A58B-4006-9F4B-52471FDB0474}" type="datetime1">
              <a:rPr lang="en-US" smtClean="0"/>
              <a:t>3/21/18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5AC96-4A5A-4699-9DBD-ACAB251D8CBA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F3655DA-CB8B-6142-AB9C-258AC9AE94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6029"/>
            <a:ext cx="9144000" cy="61862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 b="1" i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B594B-FA0F-4042-A096-273FF1F567C9}" type="datetime1">
              <a:rPr lang="en-US" smtClean="0"/>
              <a:t>3/21/18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5AC96-4A5A-4699-9DBD-ACAB251D8CB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DAA92-4EAD-4334-9A36-A06C640F52AD}" type="datetime1">
              <a:rPr lang="en-US" smtClean="0"/>
              <a:t>3/21/18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5AC96-4A5A-4699-9DBD-ACAB251D8CB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" y="819151"/>
            <a:ext cx="8839200" cy="3429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9C9CC8-A701-4FE6-BF44-6BB88A97CFF6}" type="datetime1">
              <a:rPr lang="en-US" smtClean="0"/>
              <a:t>3/21/18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5AC96-4A5A-4699-9DBD-ACAB251D8CBA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blockchain.info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beetfusion.com/" TargetMode="External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ipfs.io/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ipfs.io/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ibm.com/code/wp-content/uploads/sites/118/2017/09/Marbles_BlockChain_Tech_Talk1.pdf" TargetMode="External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tif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5AC96-4A5A-4699-9DBD-ACAB251D8CBA}" type="slidenum">
              <a:rPr lang="en-US" smtClean="0"/>
              <a:t>1</a:t>
            </a:fld>
            <a:endParaRPr lang="en-US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1295400" y="1962150"/>
            <a:ext cx="6400800" cy="887506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353C5F"/>
                </a:solidFill>
                <a:effectLst/>
                <a:uLnTx/>
                <a:uFillTx/>
                <a:latin typeface="Century Gothic" pitchFamily="34" charset="0"/>
                <a:cs typeface="Times New Roman" pitchFamily="18" charset="0"/>
              </a:rPr>
              <a:t>BLOCKCHAINS</a:t>
            </a:r>
          </a:p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b="1" dirty="0">
                <a:solidFill>
                  <a:schemeClr val="accent2"/>
                </a:solidFill>
                <a:latin typeface="Century Gothic" pitchFamily="34" charset="0"/>
                <a:cs typeface="Arial" pitchFamily="34" charset="0"/>
              </a:rPr>
              <a:t>ARCHITECTURE, DESIGN AND USE CASES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Century Gothic" pitchFamily="34" charset="0"/>
              <a:cs typeface="Arial" pitchFamily="34" charset="0"/>
            </a:endParaRPr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457200" y="3105150"/>
            <a:ext cx="3657600" cy="106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1400" b="1" dirty="0">
                <a:solidFill>
                  <a:srgbClr val="353C5F"/>
                </a:solidFill>
                <a:latin typeface="Century Gothic" pitchFamily="34" charset="0"/>
                <a:cs typeface="Arial" pitchFamily="34" charset="0"/>
              </a:rPr>
              <a:t>SANDIP CHAKRABORTY</a:t>
            </a:r>
            <a:endParaRPr kumimoji="0" lang="en-US" sz="1400" b="1" u="none" strike="noStrike" kern="1200" cap="none" spc="0" normalizeH="0" baseline="0" noProof="0" dirty="0">
              <a:ln>
                <a:noFill/>
              </a:ln>
              <a:solidFill>
                <a:srgbClr val="353C5F"/>
              </a:solidFill>
              <a:effectLst/>
              <a:uLnTx/>
              <a:uFillTx/>
              <a:latin typeface="Century Gothic" pitchFamily="34" charset="0"/>
              <a:cs typeface="Arial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200" b="1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entury Gothic" pitchFamily="34" charset="0"/>
                <a:cs typeface="Arial" pitchFamily="34" charset="0"/>
              </a:rPr>
              <a:t>COMPUTER SCIENCE AND ENGINEERING,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200" b="1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entury Gothic" pitchFamily="34" charset="0"/>
                <a:cs typeface="Arial" pitchFamily="34" charset="0"/>
              </a:rPr>
              <a:t>IIT KHARAGPUR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7584FA4A-88F0-6840-8CB3-2D0FDF3807DC}"/>
              </a:ext>
            </a:extLst>
          </p:cNvPr>
          <p:cNvSpPr txBox="1">
            <a:spLocks/>
          </p:cNvSpPr>
          <p:nvPr/>
        </p:nvSpPr>
        <p:spPr>
          <a:xfrm>
            <a:off x="5029200" y="2952750"/>
            <a:ext cx="3657600" cy="106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1400" b="1" dirty="0">
                <a:solidFill>
                  <a:srgbClr val="353C5F"/>
                </a:solidFill>
                <a:latin typeface="Century Gothic" pitchFamily="34" charset="0"/>
                <a:cs typeface="Arial" pitchFamily="34" charset="0"/>
              </a:rPr>
              <a:t>PRAVEEN JAYACHANDRAN</a:t>
            </a:r>
            <a:endParaRPr kumimoji="0" lang="en-US" sz="1400" b="1" u="none" strike="noStrike" kern="1200" cap="none" spc="0" normalizeH="0" baseline="0" noProof="0" dirty="0">
              <a:ln>
                <a:noFill/>
              </a:ln>
              <a:solidFill>
                <a:srgbClr val="353C5F"/>
              </a:solidFill>
              <a:effectLst/>
              <a:uLnTx/>
              <a:uFillTx/>
              <a:latin typeface="Century Gothic" pitchFamily="34" charset="0"/>
              <a:cs typeface="Arial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1200" b="1" dirty="0">
                <a:solidFill>
                  <a:schemeClr val="accent2"/>
                </a:solidFill>
                <a:latin typeface="Century Gothic" pitchFamily="34" charset="0"/>
                <a:cs typeface="Arial" pitchFamily="34" charset="0"/>
              </a:rPr>
              <a:t>IBM RESEARCH</a:t>
            </a:r>
            <a:r>
              <a:rPr kumimoji="0" lang="en-US" sz="1200" b="1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entury Gothic" pitchFamily="34" charset="0"/>
                <a:cs typeface="Arial" pitchFamily="34" charset="0"/>
              </a:rPr>
              <a:t>,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1200" b="1" dirty="0">
                <a:solidFill>
                  <a:schemeClr val="accent2"/>
                </a:solidFill>
                <a:latin typeface="Century Gothic" pitchFamily="34" charset="0"/>
                <a:cs typeface="Arial" pitchFamily="34" charset="0"/>
              </a:rPr>
              <a:t>INDIA</a:t>
            </a:r>
            <a:endParaRPr kumimoji="0" lang="en-US" sz="1200" b="1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Century Gothic" pitchFamily="34" charset="0"/>
              <a:cs typeface="Arial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C4D6366-22A5-F044-916E-88FAC55EEF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Accepting the Longest Chain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A1FA275-8FF4-AB4F-AAB8-CE533CD110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852040"/>
            <a:ext cx="1047750" cy="1047750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B2A06964-0741-7842-80AB-128BDF1056D3}"/>
              </a:ext>
            </a:extLst>
          </p:cNvPr>
          <p:cNvSpPr/>
          <p:nvPr/>
        </p:nvSpPr>
        <p:spPr>
          <a:xfrm>
            <a:off x="5029200" y="754380"/>
            <a:ext cx="381000" cy="2286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F43836E2-A0CF-FC44-A1C1-2D818362A7BC}"/>
              </a:ext>
            </a:extLst>
          </p:cNvPr>
          <p:cNvSpPr/>
          <p:nvPr/>
        </p:nvSpPr>
        <p:spPr>
          <a:xfrm>
            <a:off x="5029200" y="1211580"/>
            <a:ext cx="381000" cy="2286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D09FEF7-BC1E-734C-B9F8-763AC8F4CE7F}"/>
              </a:ext>
            </a:extLst>
          </p:cNvPr>
          <p:cNvSpPr/>
          <p:nvPr/>
        </p:nvSpPr>
        <p:spPr>
          <a:xfrm>
            <a:off x="5029200" y="1668780"/>
            <a:ext cx="381000" cy="2286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DD1A0379-C9FB-364A-9706-377CF982692E}"/>
              </a:ext>
            </a:extLst>
          </p:cNvPr>
          <p:cNvSpPr/>
          <p:nvPr/>
        </p:nvSpPr>
        <p:spPr>
          <a:xfrm>
            <a:off x="5029200" y="2125980"/>
            <a:ext cx="381000" cy="2286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183FC5C5-9563-D645-957E-D25478C92B24}"/>
              </a:ext>
            </a:extLst>
          </p:cNvPr>
          <p:cNvSpPr/>
          <p:nvPr/>
        </p:nvSpPr>
        <p:spPr>
          <a:xfrm>
            <a:off x="5029200" y="2615565"/>
            <a:ext cx="381000" cy="2286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712D600F-ADFC-B64C-9BC1-F5B0AC9B2DF9}"/>
              </a:ext>
            </a:extLst>
          </p:cNvPr>
          <p:cNvSpPr/>
          <p:nvPr/>
        </p:nvSpPr>
        <p:spPr>
          <a:xfrm>
            <a:off x="5629275" y="1678305"/>
            <a:ext cx="381000" cy="2286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F606E65-241D-E940-A6EF-B315518FD22D}"/>
              </a:ext>
            </a:extLst>
          </p:cNvPr>
          <p:cNvSpPr/>
          <p:nvPr/>
        </p:nvSpPr>
        <p:spPr>
          <a:xfrm>
            <a:off x="5029200" y="3105150"/>
            <a:ext cx="381000" cy="2286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4F3952C-6C00-0046-BDD0-601E4EFDA2FA}"/>
              </a:ext>
            </a:extLst>
          </p:cNvPr>
          <p:cNvSpPr/>
          <p:nvPr/>
        </p:nvSpPr>
        <p:spPr>
          <a:xfrm>
            <a:off x="5638800" y="2146935"/>
            <a:ext cx="381000" cy="2286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B324F180-FEF8-964F-B906-9F251F212351}"/>
              </a:ext>
            </a:extLst>
          </p:cNvPr>
          <p:cNvSpPr/>
          <p:nvPr/>
        </p:nvSpPr>
        <p:spPr>
          <a:xfrm>
            <a:off x="5638800" y="2619375"/>
            <a:ext cx="381000" cy="2286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359DA4C4-30EB-7E47-A317-5DD2C9700662}"/>
              </a:ext>
            </a:extLst>
          </p:cNvPr>
          <p:cNvSpPr/>
          <p:nvPr/>
        </p:nvSpPr>
        <p:spPr>
          <a:xfrm>
            <a:off x="6303646" y="2625090"/>
            <a:ext cx="381000" cy="2286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BEE115EE-888A-C249-A019-ADCC3AA1153E}"/>
              </a:ext>
            </a:extLst>
          </p:cNvPr>
          <p:cNvCxnSpPr>
            <a:stCxn id="38" idx="2"/>
            <a:endCxn id="39" idx="0"/>
          </p:cNvCxnSpPr>
          <p:nvPr/>
        </p:nvCxnSpPr>
        <p:spPr>
          <a:xfrm>
            <a:off x="5219700" y="982980"/>
            <a:ext cx="0" cy="2286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ADECA3F4-3C77-F24F-A5C5-3471AC16B65A}"/>
              </a:ext>
            </a:extLst>
          </p:cNvPr>
          <p:cNvCxnSpPr>
            <a:stCxn id="39" idx="2"/>
            <a:endCxn id="40" idx="0"/>
          </p:cNvCxnSpPr>
          <p:nvPr/>
        </p:nvCxnSpPr>
        <p:spPr>
          <a:xfrm>
            <a:off x="5219700" y="1440180"/>
            <a:ext cx="0" cy="2286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C6820029-3636-754D-87D9-0FFA437C2E6D}"/>
              </a:ext>
            </a:extLst>
          </p:cNvPr>
          <p:cNvCxnSpPr>
            <a:stCxn id="40" idx="2"/>
            <a:endCxn id="41" idx="0"/>
          </p:cNvCxnSpPr>
          <p:nvPr/>
        </p:nvCxnSpPr>
        <p:spPr>
          <a:xfrm>
            <a:off x="5219700" y="1897380"/>
            <a:ext cx="0" cy="2286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9EB21AFB-B926-364E-ADED-F8B768B133B8}"/>
              </a:ext>
            </a:extLst>
          </p:cNvPr>
          <p:cNvCxnSpPr>
            <a:stCxn id="41" idx="2"/>
            <a:endCxn id="42" idx="0"/>
          </p:cNvCxnSpPr>
          <p:nvPr/>
        </p:nvCxnSpPr>
        <p:spPr>
          <a:xfrm>
            <a:off x="5219700" y="2354580"/>
            <a:ext cx="0" cy="26098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737CBE95-49F7-3742-AF0B-767F84864D22}"/>
              </a:ext>
            </a:extLst>
          </p:cNvPr>
          <p:cNvCxnSpPr>
            <a:stCxn id="42" idx="2"/>
            <a:endCxn id="44" idx="0"/>
          </p:cNvCxnSpPr>
          <p:nvPr/>
        </p:nvCxnSpPr>
        <p:spPr>
          <a:xfrm>
            <a:off x="5219700" y="2844165"/>
            <a:ext cx="0" cy="26098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FCCB571F-D6F0-7943-B7B4-B7D9C3FB6A55}"/>
              </a:ext>
            </a:extLst>
          </p:cNvPr>
          <p:cNvCxnSpPr>
            <a:stCxn id="39" idx="2"/>
            <a:endCxn id="43" idx="0"/>
          </p:cNvCxnSpPr>
          <p:nvPr/>
        </p:nvCxnSpPr>
        <p:spPr>
          <a:xfrm>
            <a:off x="5219700" y="1440180"/>
            <a:ext cx="600075" cy="23812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7A3623DF-AA03-F24C-A69D-2FACF27FEB42}"/>
              </a:ext>
            </a:extLst>
          </p:cNvPr>
          <p:cNvCxnSpPr>
            <a:stCxn id="43" idx="2"/>
            <a:endCxn id="45" idx="0"/>
          </p:cNvCxnSpPr>
          <p:nvPr/>
        </p:nvCxnSpPr>
        <p:spPr>
          <a:xfrm>
            <a:off x="5819775" y="1906905"/>
            <a:ext cx="9525" cy="24003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774D8D78-B518-0E49-AEEB-3AE80C5D06D3}"/>
              </a:ext>
            </a:extLst>
          </p:cNvPr>
          <p:cNvCxnSpPr>
            <a:stCxn id="45" idx="2"/>
            <a:endCxn id="46" idx="0"/>
          </p:cNvCxnSpPr>
          <p:nvPr/>
        </p:nvCxnSpPr>
        <p:spPr>
          <a:xfrm>
            <a:off x="5829300" y="2375535"/>
            <a:ext cx="0" cy="24384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83F4BB93-00B0-9C49-B1CB-2813CE0BB030}"/>
              </a:ext>
            </a:extLst>
          </p:cNvPr>
          <p:cNvCxnSpPr>
            <a:stCxn id="45" idx="2"/>
            <a:endCxn id="47" idx="0"/>
          </p:cNvCxnSpPr>
          <p:nvPr/>
        </p:nvCxnSpPr>
        <p:spPr>
          <a:xfrm>
            <a:off x="5829300" y="2375535"/>
            <a:ext cx="664846" cy="24955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</p:cxnSp>
      <p:sp>
        <p:nvSpPr>
          <p:cNvPr id="57" name="Rectangle 56">
            <a:extLst>
              <a:ext uri="{FF2B5EF4-FFF2-40B4-BE49-F238E27FC236}">
                <a16:creationId xmlns:a16="http://schemas.microsoft.com/office/drawing/2014/main" id="{A0697330-B80C-454C-B73F-408A6153D0AC}"/>
              </a:ext>
            </a:extLst>
          </p:cNvPr>
          <p:cNvSpPr/>
          <p:nvPr/>
        </p:nvSpPr>
        <p:spPr>
          <a:xfrm>
            <a:off x="6303646" y="3105150"/>
            <a:ext cx="381000" cy="2286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FC7D6D1E-585F-4E45-A300-79B1AB300691}"/>
              </a:ext>
            </a:extLst>
          </p:cNvPr>
          <p:cNvSpPr/>
          <p:nvPr/>
        </p:nvSpPr>
        <p:spPr>
          <a:xfrm>
            <a:off x="6303646" y="3585210"/>
            <a:ext cx="381000" cy="2286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5CC17DAF-0456-5443-AA47-835D05906413}"/>
              </a:ext>
            </a:extLst>
          </p:cNvPr>
          <p:cNvCxnSpPr>
            <a:stCxn id="47" idx="2"/>
            <a:endCxn id="57" idx="0"/>
          </p:cNvCxnSpPr>
          <p:nvPr/>
        </p:nvCxnSpPr>
        <p:spPr>
          <a:xfrm>
            <a:off x="6494146" y="2853690"/>
            <a:ext cx="0" cy="25146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D79F3E27-67EA-324A-AE49-D6E4C848EDD6}"/>
              </a:ext>
            </a:extLst>
          </p:cNvPr>
          <p:cNvCxnSpPr>
            <a:stCxn id="57" idx="2"/>
            <a:endCxn id="58" idx="0"/>
          </p:cNvCxnSpPr>
          <p:nvPr/>
        </p:nvCxnSpPr>
        <p:spPr>
          <a:xfrm>
            <a:off x="6494146" y="3333750"/>
            <a:ext cx="0" cy="25146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42FF2E9E-FD1E-5048-B3C2-14BF56FE729E}"/>
              </a:ext>
            </a:extLst>
          </p:cNvPr>
          <p:cNvSpPr/>
          <p:nvPr/>
        </p:nvSpPr>
        <p:spPr>
          <a:xfrm>
            <a:off x="6303646" y="4087177"/>
            <a:ext cx="381000" cy="2286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09F5C36-3D8A-CA4C-BAB2-FA0FBB9A79F8}"/>
              </a:ext>
            </a:extLst>
          </p:cNvPr>
          <p:cNvCxnSpPr/>
          <p:nvPr/>
        </p:nvCxnSpPr>
        <p:spPr>
          <a:xfrm>
            <a:off x="1524000" y="2739390"/>
            <a:ext cx="312420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ED9CCA11-9A51-F54E-8AE4-F46A489A4D24}"/>
              </a:ext>
            </a:extLst>
          </p:cNvPr>
          <p:cNvSpPr txBox="1"/>
          <p:nvPr/>
        </p:nvSpPr>
        <p:spPr>
          <a:xfrm>
            <a:off x="281940" y="3181730"/>
            <a:ext cx="474726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Always include it in the longest chain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4C40A13-6A1C-F541-99AF-EA242858D329}"/>
              </a:ext>
            </a:extLst>
          </p:cNvPr>
          <p:cNvCxnSpPr>
            <a:cxnSpLocks/>
            <a:stCxn id="58" idx="2"/>
            <a:endCxn id="59" idx="0"/>
          </p:cNvCxnSpPr>
          <p:nvPr/>
        </p:nvCxnSpPr>
        <p:spPr>
          <a:xfrm>
            <a:off x="6494146" y="3813810"/>
            <a:ext cx="0" cy="2733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15349946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87185DB-2173-7A42-A180-1028031299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3638550"/>
            <a:ext cx="8839200" cy="685800"/>
          </a:xfrm>
        </p:spPr>
        <p:txBody>
          <a:bodyPr/>
          <a:lstStyle/>
          <a:p>
            <a:r>
              <a:rPr lang="en-US" dirty="0"/>
              <a:t>The blocks which are not part of the longest chain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B2CD74E-8915-0146-98A8-A81595EDE6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Orphaned Blocks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8E5DA0E-A885-0145-A9C0-20DE9619B39E}"/>
              </a:ext>
            </a:extLst>
          </p:cNvPr>
          <p:cNvSpPr/>
          <p:nvPr/>
        </p:nvSpPr>
        <p:spPr>
          <a:xfrm>
            <a:off x="152400" y="2038350"/>
            <a:ext cx="914400" cy="4572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Block 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E8FB106-6252-D244-89C5-F67DF446F1E8}"/>
              </a:ext>
            </a:extLst>
          </p:cNvPr>
          <p:cNvSpPr/>
          <p:nvPr/>
        </p:nvSpPr>
        <p:spPr>
          <a:xfrm>
            <a:off x="1676400" y="2038350"/>
            <a:ext cx="914400" cy="4572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Block 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4969744-28EC-5C45-AF4A-C436643A57A8}"/>
              </a:ext>
            </a:extLst>
          </p:cNvPr>
          <p:cNvSpPr/>
          <p:nvPr/>
        </p:nvSpPr>
        <p:spPr>
          <a:xfrm>
            <a:off x="1676400" y="1190815"/>
            <a:ext cx="914400" cy="4572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Block 3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BBAFB38-0448-4B45-8B8E-DD372463E7AC}"/>
              </a:ext>
            </a:extLst>
          </p:cNvPr>
          <p:cNvSpPr/>
          <p:nvPr/>
        </p:nvSpPr>
        <p:spPr>
          <a:xfrm>
            <a:off x="3124200" y="2819400"/>
            <a:ext cx="914400" cy="4572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Block 4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B14E358-6F7F-C441-B88B-52002867C835}"/>
              </a:ext>
            </a:extLst>
          </p:cNvPr>
          <p:cNvSpPr/>
          <p:nvPr/>
        </p:nvSpPr>
        <p:spPr>
          <a:xfrm>
            <a:off x="3124200" y="2038350"/>
            <a:ext cx="914400" cy="4572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Block 5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667A55A-CE0A-A340-93ED-1DC20DFC9EB1}"/>
              </a:ext>
            </a:extLst>
          </p:cNvPr>
          <p:cNvSpPr/>
          <p:nvPr/>
        </p:nvSpPr>
        <p:spPr>
          <a:xfrm>
            <a:off x="3135630" y="1190625"/>
            <a:ext cx="914400" cy="4572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Block 6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D354517-ED21-FD41-9735-37F50D509E8E}"/>
              </a:ext>
            </a:extLst>
          </p:cNvPr>
          <p:cNvSpPr/>
          <p:nvPr/>
        </p:nvSpPr>
        <p:spPr>
          <a:xfrm>
            <a:off x="4632960" y="2038350"/>
            <a:ext cx="914400" cy="4572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Block 7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A9E883B-7A9E-E14B-8C74-1E7DB421C01C}"/>
              </a:ext>
            </a:extLst>
          </p:cNvPr>
          <p:cNvSpPr/>
          <p:nvPr/>
        </p:nvSpPr>
        <p:spPr>
          <a:xfrm>
            <a:off x="6214110" y="2038350"/>
            <a:ext cx="914400" cy="4572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Block 8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5EF64FF-84A1-4B46-A205-86CD941A2531}"/>
              </a:ext>
            </a:extLst>
          </p:cNvPr>
          <p:cNvSpPr/>
          <p:nvPr/>
        </p:nvSpPr>
        <p:spPr>
          <a:xfrm>
            <a:off x="6214110" y="2791396"/>
            <a:ext cx="914400" cy="4572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Block 9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ADA582A-1D2C-FC41-BDEC-AA2DA147E15E}"/>
              </a:ext>
            </a:extLst>
          </p:cNvPr>
          <p:cNvSpPr/>
          <p:nvPr/>
        </p:nvSpPr>
        <p:spPr>
          <a:xfrm>
            <a:off x="7696200" y="3604260"/>
            <a:ext cx="990600" cy="4572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Block 10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340E5D5-59F1-844C-A222-27B695B9DBD2}"/>
              </a:ext>
            </a:extLst>
          </p:cNvPr>
          <p:cNvSpPr/>
          <p:nvPr/>
        </p:nvSpPr>
        <p:spPr>
          <a:xfrm>
            <a:off x="7696200" y="2792730"/>
            <a:ext cx="990600" cy="4572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Block 11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6966FD0-F441-7548-9FDF-DE94DDE7ABE9}"/>
              </a:ext>
            </a:extLst>
          </p:cNvPr>
          <p:cNvSpPr/>
          <p:nvPr/>
        </p:nvSpPr>
        <p:spPr>
          <a:xfrm>
            <a:off x="7696200" y="2042160"/>
            <a:ext cx="990600" cy="4572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Block 12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0479EC5-AD61-1C49-84E6-AB8DE0F1CE1E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1066800" y="2266950"/>
            <a:ext cx="6096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E1F232A-5E06-0A4F-BD22-14CE85A84781}"/>
              </a:ext>
            </a:extLst>
          </p:cNvPr>
          <p:cNvCxnSpPr>
            <a:stCxn id="4" idx="3"/>
            <a:endCxn id="6" idx="1"/>
          </p:cNvCxnSpPr>
          <p:nvPr/>
        </p:nvCxnSpPr>
        <p:spPr>
          <a:xfrm flipV="1">
            <a:off x="1066800" y="1419415"/>
            <a:ext cx="609600" cy="84753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E444BCD-E901-774D-9EE4-45938489DC22}"/>
              </a:ext>
            </a:extLst>
          </p:cNvPr>
          <p:cNvCxnSpPr>
            <a:stCxn id="6" idx="3"/>
            <a:endCxn id="9" idx="1"/>
          </p:cNvCxnSpPr>
          <p:nvPr/>
        </p:nvCxnSpPr>
        <p:spPr>
          <a:xfrm flipV="1">
            <a:off x="2590800" y="1419225"/>
            <a:ext cx="544830" cy="19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428E876-3A32-CE4B-8215-1318DCD8D3CD}"/>
              </a:ext>
            </a:extLst>
          </p:cNvPr>
          <p:cNvCxnSpPr>
            <a:stCxn id="5" idx="3"/>
            <a:endCxn id="8" idx="1"/>
          </p:cNvCxnSpPr>
          <p:nvPr/>
        </p:nvCxnSpPr>
        <p:spPr>
          <a:xfrm>
            <a:off x="2590800" y="2266950"/>
            <a:ext cx="5334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21C47E1-92F4-E441-94B9-2F8115A9EC19}"/>
              </a:ext>
            </a:extLst>
          </p:cNvPr>
          <p:cNvCxnSpPr>
            <a:stCxn id="5" idx="3"/>
            <a:endCxn id="7" idx="1"/>
          </p:cNvCxnSpPr>
          <p:nvPr/>
        </p:nvCxnSpPr>
        <p:spPr>
          <a:xfrm>
            <a:off x="2590800" y="2266950"/>
            <a:ext cx="533400" cy="78105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BA4B35B-1A7A-AF44-8B43-EB7A5E76FB24}"/>
              </a:ext>
            </a:extLst>
          </p:cNvPr>
          <p:cNvCxnSpPr>
            <a:stCxn id="8" idx="3"/>
            <a:endCxn id="10" idx="1"/>
          </p:cNvCxnSpPr>
          <p:nvPr/>
        </p:nvCxnSpPr>
        <p:spPr>
          <a:xfrm>
            <a:off x="4038600" y="2266950"/>
            <a:ext cx="59436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70E94FF-881E-284F-B930-B8EC31D606DC}"/>
              </a:ext>
            </a:extLst>
          </p:cNvPr>
          <p:cNvCxnSpPr>
            <a:stCxn id="10" idx="3"/>
            <a:endCxn id="11" idx="1"/>
          </p:cNvCxnSpPr>
          <p:nvPr/>
        </p:nvCxnSpPr>
        <p:spPr>
          <a:xfrm>
            <a:off x="5547360" y="2266950"/>
            <a:ext cx="66675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D15C463-F750-2E4A-A996-EFB851389D13}"/>
              </a:ext>
            </a:extLst>
          </p:cNvPr>
          <p:cNvCxnSpPr>
            <a:stCxn id="10" idx="3"/>
            <a:endCxn id="12" idx="1"/>
          </p:cNvCxnSpPr>
          <p:nvPr/>
        </p:nvCxnSpPr>
        <p:spPr>
          <a:xfrm>
            <a:off x="5547360" y="2266950"/>
            <a:ext cx="666750" cy="75304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3113B1C-118B-3441-AF81-A2CAE631F481}"/>
              </a:ext>
            </a:extLst>
          </p:cNvPr>
          <p:cNvCxnSpPr>
            <a:stCxn id="11" idx="3"/>
            <a:endCxn id="15" idx="1"/>
          </p:cNvCxnSpPr>
          <p:nvPr/>
        </p:nvCxnSpPr>
        <p:spPr>
          <a:xfrm>
            <a:off x="7128510" y="2266950"/>
            <a:ext cx="567690" cy="38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334C24F3-6C8A-9146-87D5-DB7AA01F42CA}"/>
              </a:ext>
            </a:extLst>
          </p:cNvPr>
          <p:cNvCxnSpPr>
            <a:stCxn id="12" idx="3"/>
            <a:endCxn id="14" idx="1"/>
          </p:cNvCxnSpPr>
          <p:nvPr/>
        </p:nvCxnSpPr>
        <p:spPr>
          <a:xfrm>
            <a:off x="7128510" y="3019996"/>
            <a:ext cx="567690" cy="133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8A888F1D-DEB1-A74A-835E-5BFA49FAE396}"/>
              </a:ext>
            </a:extLst>
          </p:cNvPr>
          <p:cNvCxnSpPr>
            <a:stCxn id="12" idx="3"/>
            <a:endCxn id="13" idx="1"/>
          </p:cNvCxnSpPr>
          <p:nvPr/>
        </p:nvCxnSpPr>
        <p:spPr>
          <a:xfrm>
            <a:off x="7128510" y="3019996"/>
            <a:ext cx="567690" cy="81286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19703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EEE51B3-F46A-CF45-923F-48BE7C4CF9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Cryptocurrency Applications using </a:t>
            </a:r>
            <a:r>
              <a:rPr lang="en-US" dirty="0" err="1"/>
              <a:t>Blockchain</a:t>
            </a:r>
            <a:endParaRPr 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21F5965-335C-8242-BFCE-76280C4ED2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700169"/>
              </p:ext>
            </p:extLst>
          </p:nvPr>
        </p:nvGraphicFramePr>
        <p:xfrm>
          <a:off x="304800" y="971550"/>
          <a:ext cx="8610600" cy="3302000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1447800">
                  <a:extLst>
                    <a:ext uri="{9D8B030D-6E8A-4147-A177-3AD203B41FA5}">
                      <a16:colId xmlns:a16="http://schemas.microsoft.com/office/drawing/2014/main" val="7915381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422195780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3395654028"/>
                    </a:ext>
                  </a:extLst>
                </a:gridCol>
                <a:gridCol w="4038600">
                  <a:extLst>
                    <a:ext uri="{9D8B030D-6E8A-4147-A177-3AD203B41FA5}">
                      <a16:colId xmlns:a16="http://schemas.microsoft.com/office/drawing/2014/main" val="26436197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Currency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Status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Release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Features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32486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Bitcoin (BTC)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The first decentralized ledger currency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43233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Litecoin</a:t>
                      </a:r>
                      <a:r>
                        <a:rPr lang="en-US" dirty="0"/>
                        <a:t> (LTC)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The first cryptocurrency that uses </a:t>
                      </a:r>
                      <a:r>
                        <a:rPr lang="en-US" dirty="0" err="1"/>
                        <a:t>Scrypt</a:t>
                      </a:r>
                      <a:r>
                        <a:rPr lang="en-US" dirty="0"/>
                        <a:t> as a hashing algorithm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14671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Bytecoin</a:t>
                      </a:r>
                      <a:r>
                        <a:rPr lang="en-US" dirty="0"/>
                        <a:t> (BCN)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Focused on user privacy through impassive and anonymous transactions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07518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Peercoin</a:t>
                      </a:r>
                      <a:r>
                        <a:rPr lang="en-US" dirty="0"/>
                        <a:t> (PPC)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Uses </a:t>
                      </a:r>
                      <a:r>
                        <a:rPr lang="en-US" dirty="0" err="1"/>
                        <a:t>PoW</a:t>
                      </a:r>
                      <a:r>
                        <a:rPr lang="en-US" dirty="0"/>
                        <a:t> and </a:t>
                      </a:r>
                      <a:r>
                        <a:rPr lang="en-US" dirty="0" err="1"/>
                        <a:t>PoS</a:t>
                      </a:r>
                      <a:r>
                        <a:rPr lang="en-US" dirty="0"/>
                        <a:t> functions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7248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Emercoin</a:t>
                      </a:r>
                      <a:r>
                        <a:rPr lang="en-US" dirty="0"/>
                        <a:t> (EMC)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Trusted storage for any small data (DNS, PKI, SSL infrastructure etc.)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28752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732894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EEE51B3-F46A-CF45-923F-48BE7C4CF9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Cryptocurrency Applications using </a:t>
            </a:r>
            <a:r>
              <a:rPr lang="en-US" dirty="0" err="1"/>
              <a:t>Blockchain</a:t>
            </a:r>
            <a:endParaRPr 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21F5965-335C-8242-BFCE-76280C4ED2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0939744"/>
              </p:ext>
            </p:extLst>
          </p:nvPr>
        </p:nvGraphicFramePr>
        <p:xfrm>
          <a:off x="304800" y="971550"/>
          <a:ext cx="8610600" cy="3210560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1447800">
                  <a:extLst>
                    <a:ext uri="{9D8B030D-6E8A-4147-A177-3AD203B41FA5}">
                      <a16:colId xmlns:a16="http://schemas.microsoft.com/office/drawing/2014/main" val="7915381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422195780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3395654028"/>
                    </a:ext>
                  </a:extLst>
                </a:gridCol>
                <a:gridCol w="4038600">
                  <a:extLst>
                    <a:ext uri="{9D8B030D-6E8A-4147-A177-3AD203B41FA5}">
                      <a16:colId xmlns:a16="http://schemas.microsoft.com/office/drawing/2014/main" val="26436197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Currency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Status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Release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Features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32486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Ripple (XRP)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Designed for P2P debt transfer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43233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Waves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An open </a:t>
                      </a:r>
                      <a:r>
                        <a:rPr lang="en-US" dirty="0" err="1"/>
                        <a:t>blockchain</a:t>
                      </a:r>
                      <a:r>
                        <a:rPr lang="en-US" dirty="0"/>
                        <a:t> platform to develop applications for high volume transactions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14671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Omni (MSC)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Both a digital coin and a communication platform built on top of bitcoin </a:t>
                      </a:r>
                      <a:r>
                        <a:rPr lang="en-US" dirty="0" err="1"/>
                        <a:t>blockchain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07518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Gridcoin</a:t>
                      </a:r>
                      <a:r>
                        <a:rPr lang="en-US" dirty="0"/>
                        <a:t> (GRC)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The first cryptocurrency linked to citizen science through Berkley Open Infrastructure for Network Computing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7248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452607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E821035-9680-7844-95B4-CFB1A3BEF1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Bitcoin Block Explorer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01B5B1C-11D2-A142-A4C9-A2B17B11A3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" y="819150"/>
            <a:ext cx="9144000" cy="28478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819FBFD-6927-8E45-94B2-362545EA9C6D}"/>
              </a:ext>
            </a:extLst>
          </p:cNvPr>
          <p:cNvSpPr txBox="1"/>
          <p:nvPr/>
        </p:nvSpPr>
        <p:spPr>
          <a:xfrm>
            <a:off x="2971800" y="3943350"/>
            <a:ext cx="3305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Source: </a:t>
            </a:r>
            <a:r>
              <a:rPr lang="en-US" b="1" dirty="0">
                <a:hlinkClick r:id="rId3"/>
              </a:rPr>
              <a:t>https://blockchain.info/</a:t>
            </a:r>
            <a:r>
              <a:rPr lang="en-US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877500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0473DEA-BB42-C749-B99A-7199A458FB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Blockchain</a:t>
            </a:r>
            <a:r>
              <a:rPr lang="en-US" dirty="0"/>
              <a:t> can be applied just beyond cryptocurrency </a:t>
            </a:r>
          </a:p>
          <a:p>
            <a:endParaRPr lang="en-US" dirty="0"/>
          </a:p>
          <a:p>
            <a:r>
              <a:rPr lang="en-US" dirty="0"/>
              <a:t>The underlying notions of consensus, security and distributed replicated ledgers can be applied to even closed or </a:t>
            </a:r>
            <a:r>
              <a:rPr lang="en-US" b="1" dirty="0"/>
              <a:t>permissioned network </a:t>
            </a:r>
            <a:r>
              <a:rPr lang="en-US" dirty="0"/>
              <a:t>settings</a:t>
            </a:r>
          </a:p>
          <a:p>
            <a:endParaRPr lang="en-US" dirty="0"/>
          </a:p>
          <a:p>
            <a:r>
              <a:rPr lang="en-US" dirty="0"/>
              <a:t>Most enterprise use cases only involve a few ten to a few hundred known participants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35EDC70-CD03-5A4F-9A27-651983CF85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Permissioed</a:t>
            </a:r>
            <a:r>
              <a:rPr lang="en-US" dirty="0"/>
              <a:t> (Private) Model – </a:t>
            </a:r>
            <a:r>
              <a:rPr lang="en-US" dirty="0" err="1"/>
              <a:t>Blockchain</a:t>
            </a:r>
            <a:r>
              <a:rPr lang="en-US" dirty="0"/>
              <a:t> 2.0</a:t>
            </a:r>
          </a:p>
        </p:txBody>
      </p:sp>
    </p:spTree>
    <p:extLst>
      <p:ext uri="{BB962C8B-B14F-4D97-AF65-F5344CB8AC3E}">
        <p14:creationId xmlns:p14="http://schemas.microsoft.com/office/powerpoint/2010/main" val="37343016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41845B7-0621-7C49-B1E9-D9074EB6E4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leverage the 30+ years of technical literature to realize various benefits like</a:t>
            </a:r>
          </a:p>
          <a:p>
            <a:pPr lvl="1"/>
            <a:r>
              <a:rPr lang="en-US" dirty="0"/>
              <a:t>Strict notion of security and privacy</a:t>
            </a:r>
          </a:p>
          <a:p>
            <a:pPr lvl="1"/>
            <a:r>
              <a:rPr lang="en-US" dirty="0"/>
              <a:t>Greater transactional throughput based on the traditional notions of distributed consensus</a:t>
            </a:r>
          </a:p>
          <a:p>
            <a:pPr lvl="2"/>
            <a:r>
              <a:rPr lang="en-US" dirty="0"/>
              <a:t>Raft Consensus</a:t>
            </a:r>
          </a:p>
          <a:p>
            <a:pPr lvl="2"/>
            <a:r>
              <a:rPr lang="en-US" dirty="0" err="1"/>
              <a:t>Paxos</a:t>
            </a:r>
            <a:r>
              <a:rPr lang="en-US" dirty="0"/>
              <a:t> Consensus </a:t>
            </a:r>
          </a:p>
          <a:p>
            <a:pPr lvl="2"/>
            <a:r>
              <a:rPr lang="en-US" dirty="0"/>
              <a:t>Byzantine Fault Tolerance (BFT) algorithms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2DF7C8D-A591-D04E-B589-40B7DD439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Permissioned </a:t>
            </a:r>
            <a:r>
              <a:rPr lang="en-US" dirty="0" err="1"/>
              <a:t>Blockchain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81380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720702D-3D75-DD4F-9AD4-36FE4F75E3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Asset Movements and Tracking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F68080D-CE13-1949-A390-DC49F0F35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Permissioned </a:t>
            </a:r>
            <a:r>
              <a:rPr lang="en-US" dirty="0" err="1"/>
              <a:t>Blockchain</a:t>
            </a:r>
            <a:r>
              <a:rPr lang="en-US" dirty="0"/>
              <a:t> Applications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3DA498-E03D-654F-AA89-B2CEF86EAD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1089984"/>
            <a:ext cx="6301740" cy="323436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702858F-0798-9D42-A45B-B8C770F5901B}"/>
              </a:ext>
            </a:extLst>
          </p:cNvPr>
          <p:cNvSpPr txBox="1"/>
          <p:nvPr/>
        </p:nvSpPr>
        <p:spPr>
          <a:xfrm>
            <a:off x="5029200" y="671503"/>
            <a:ext cx="3751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Source: https://</a:t>
            </a:r>
            <a:r>
              <a:rPr lang="en-US" b="1" dirty="0" err="1"/>
              <a:t>www.multichain.com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168783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720702D-3D75-DD4F-9AD4-36FE4F75E3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644651"/>
            <a:ext cx="8839200" cy="3733800"/>
          </a:xfrm>
        </p:spPr>
        <p:txBody>
          <a:bodyPr>
            <a:normAutofit fontScale="70000" lnSpcReduction="20000"/>
          </a:bodyPr>
          <a:lstStyle/>
          <a:p>
            <a:r>
              <a:rPr lang="en-US" sz="3200" b="1" dirty="0"/>
              <a:t>Provenance tracking - </a:t>
            </a:r>
            <a:r>
              <a:rPr lang="en-US" sz="3200" dirty="0"/>
              <a:t>tracking the origin and movement of high-value items across a supply chain, such as luxury goods, pharmaceuticals, cosmetics and electronics. </a:t>
            </a:r>
          </a:p>
          <a:p>
            <a:endParaRPr lang="en-US" sz="3200" dirty="0"/>
          </a:p>
          <a:p>
            <a:pPr lvl="1"/>
            <a:r>
              <a:rPr lang="en-US" sz="2800" dirty="0"/>
              <a:t>When the high-value item is created, a corresponding digital token is issued by a trusted entity, which acts to authenticate its point of origin.</a:t>
            </a:r>
          </a:p>
          <a:p>
            <a:pPr lvl="1"/>
            <a:endParaRPr lang="en-US" sz="2800" dirty="0"/>
          </a:p>
          <a:p>
            <a:pPr lvl="1"/>
            <a:r>
              <a:rPr lang="en-US" sz="2800" dirty="0"/>
              <a:t>Every time the physical item changes hands, the digital token is moved in parallel -&gt; </a:t>
            </a:r>
            <a:r>
              <a:rPr lang="en-US" sz="2800" b="1" dirty="0"/>
              <a:t>the real-world chain of custody is precisely mirrored by a chain of transactions on the </a:t>
            </a:r>
            <a:r>
              <a:rPr lang="en-US" sz="2800" b="1" dirty="0" err="1"/>
              <a:t>blockchain</a:t>
            </a:r>
            <a:r>
              <a:rPr lang="en-US" sz="2800" b="1" dirty="0"/>
              <a:t>.</a:t>
            </a:r>
          </a:p>
          <a:p>
            <a:pPr lvl="1"/>
            <a:endParaRPr lang="en-US" sz="2800" b="1" dirty="0"/>
          </a:p>
          <a:p>
            <a:pPr lvl="1"/>
            <a:r>
              <a:rPr lang="en-US" sz="2800" dirty="0"/>
              <a:t>The token is acting as a virtual “certificate of authenticity”, which is far harder to steal or forge than a piece of paper. </a:t>
            </a:r>
            <a:endParaRPr lang="en-US" sz="2800" b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F68080D-CE13-1949-A390-DC49F0F35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Permissioned </a:t>
            </a:r>
            <a:r>
              <a:rPr lang="en-US" dirty="0" err="1"/>
              <a:t>Blockchain</a:t>
            </a:r>
            <a:r>
              <a:rPr lang="en-US" dirty="0"/>
              <a:t> Applications</a:t>
            </a:r>
          </a:p>
        </p:txBody>
      </p:sp>
    </p:spTree>
    <p:extLst>
      <p:ext uri="{BB962C8B-B14F-4D97-AF65-F5344CB8AC3E}">
        <p14:creationId xmlns:p14="http://schemas.microsoft.com/office/powerpoint/2010/main" val="3896578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6AA0765-FDAF-1F48-BA96-68628B0F6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Blockchain</a:t>
            </a:r>
            <a:r>
              <a:rPr lang="en-US" dirty="0"/>
              <a:t> Based Distributed Web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FA0D36-69A8-CD48-91B8-C65EDF1999E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644651"/>
            <a:ext cx="7233584" cy="3755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3129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B7D10C-D9EE-9544-96B3-44CC99F11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3028950"/>
            <a:ext cx="8193087" cy="1295400"/>
          </a:xfrm>
        </p:spPr>
        <p:txBody>
          <a:bodyPr/>
          <a:lstStyle/>
          <a:p>
            <a:pPr algn="r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Conceptualization and APPLICATIONS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0FD0D3-E3B4-9549-8361-B87A13D4E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5AC96-4A5A-4699-9DBD-ACAB251D8CBA}" type="slidenum">
              <a:rPr lang="en-US" smtClean="0"/>
              <a:t>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A0C018-631C-6E4D-8823-E39F6241C86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1321" b="15094"/>
          <a:stretch/>
        </p:blipFill>
        <p:spPr>
          <a:xfrm>
            <a:off x="152400" y="333880"/>
            <a:ext cx="5744898" cy="2971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8382246-37FC-9648-8175-9C580F0EF757}"/>
              </a:ext>
            </a:extLst>
          </p:cNvPr>
          <p:cNvSpPr txBox="1"/>
          <p:nvPr/>
        </p:nvSpPr>
        <p:spPr>
          <a:xfrm>
            <a:off x="4495800" y="349120"/>
            <a:ext cx="457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b="1" dirty="0"/>
              <a:t>Image courtesy: </a:t>
            </a:r>
            <a:r>
              <a:rPr lang="en-US" sz="1400" b="1" dirty="0">
                <a:hlinkClick r:id="rId3"/>
              </a:rPr>
              <a:t>http://beetfusion.com/</a:t>
            </a:r>
            <a:r>
              <a:rPr lang="en-US" sz="1400" b="1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38360619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7DEE466-8C5E-FD44-A30E-7581DADB3A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Each file and all of the blocks within it are given a </a:t>
            </a:r>
            <a:r>
              <a:rPr lang="en-US" b="1" dirty="0"/>
              <a:t>unique fingerprint </a:t>
            </a:r>
            <a:r>
              <a:rPr lang="en-US" dirty="0"/>
              <a:t>based on a </a:t>
            </a:r>
            <a:r>
              <a:rPr lang="en-US" b="1" dirty="0"/>
              <a:t>cryptographic hash</a:t>
            </a:r>
            <a:endParaRPr lang="en-US" dirty="0"/>
          </a:p>
          <a:p>
            <a:endParaRPr lang="en-US" dirty="0"/>
          </a:p>
          <a:p>
            <a:r>
              <a:rPr lang="en-US" dirty="0"/>
              <a:t>IPFS removes duplications across the network and track version history for every file</a:t>
            </a:r>
          </a:p>
          <a:p>
            <a:endParaRPr lang="en-US" dirty="0"/>
          </a:p>
          <a:p>
            <a:r>
              <a:rPr lang="en-US" dirty="0"/>
              <a:t>Each network node stores only the content it is interested in and some indexing information that helps to figure out who is storing what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B55FAE0-A7D0-2B49-983C-B4C9763CA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IPFS Works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AA0712-2A0C-0D4F-847B-B4BDF378782D}"/>
              </a:ext>
            </a:extLst>
          </p:cNvPr>
          <p:cNvSpPr txBox="1"/>
          <p:nvPr/>
        </p:nvSpPr>
        <p:spPr>
          <a:xfrm>
            <a:off x="6706986" y="4053317"/>
            <a:ext cx="24370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Source: </a:t>
            </a:r>
            <a:r>
              <a:rPr lang="en-US" b="1" dirty="0">
                <a:hlinkClick r:id="rId2"/>
              </a:rPr>
              <a:t>https://ipfs.io/</a:t>
            </a:r>
            <a:r>
              <a:rPr lang="en-US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220704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7DEE466-8C5E-FD44-A30E-7581DADB3A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When looking up files, you ask the network to find nodes storing the content behind a unique hash</a:t>
            </a:r>
          </a:p>
          <a:p>
            <a:endParaRPr lang="en-US" dirty="0"/>
          </a:p>
          <a:p>
            <a:r>
              <a:rPr lang="en-US" dirty="0"/>
              <a:t>Every file can be found by </a:t>
            </a:r>
            <a:r>
              <a:rPr lang="en-US" b="1" dirty="0"/>
              <a:t>human readable names </a:t>
            </a:r>
            <a:r>
              <a:rPr lang="en-US" dirty="0"/>
              <a:t>using a decentralized naming system called </a:t>
            </a:r>
            <a:r>
              <a:rPr lang="en-US" b="1" dirty="0"/>
              <a:t>IPNS 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B55FAE0-A7D0-2B49-983C-B4C9763CA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IPFS Works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4527D7-E4EE-DD43-ADD0-94C6E78BFC85}"/>
              </a:ext>
            </a:extLst>
          </p:cNvPr>
          <p:cNvSpPr txBox="1"/>
          <p:nvPr/>
        </p:nvSpPr>
        <p:spPr>
          <a:xfrm>
            <a:off x="6706986" y="4053317"/>
            <a:ext cx="24370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Source: </a:t>
            </a:r>
            <a:r>
              <a:rPr lang="en-US" b="1" dirty="0">
                <a:hlinkClick r:id="rId2"/>
              </a:rPr>
              <a:t>https://ipfs.io/</a:t>
            </a:r>
            <a:r>
              <a:rPr lang="en-US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451118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1763E05-68E1-F742-B0D1-8C077E1910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permissioned </a:t>
            </a:r>
            <a:r>
              <a:rPr lang="en-US" dirty="0" err="1"/>
              <a:t>blockchain</a:t>
            </a:r>
            <a:r>
              <a:rPr lang="en-US" dirty="0"/>
              <a:t> framework that provides an enterprise-grade foundation for transactional applications</a:t>
            </a:r>
          </a:p>
          <a:p>
            <a:endParaRPr lang="en-US" dirty="0"/>
          </a:p>
          <a:p>
            <a:r>
              <a:rPr lang="en-US" dirty="0"/>
              <a:t>A shared ledger that supports smart contracts – ensures security and integrity of recorded transactions</a:t>
            </a:r>
          </a:p>
          <a:p>
            <a:endParaRPr lang="en-US" dirty="0"/>
          </a:p>
          <a:p>
            <a:r>
              <a:rPr lang="en-US" dirty="0"/>
              <a:t>Unlike Bitcoin and </a:t>
            </a:r>
            <a:r>
              <a:rPr lang="en-US" dirty="0" err="1"/>
              <a:t>Ethereum</a:t>
            </a:r>
            <a:r>
              <a:rPr lang="en-US" dirty="0"/>
              <a:t>, </a:t>
            </a:r>
            <a:r>
              <a:rPr lang="en-US" dirty="0" err="1"/>
              <a:t>Hyperledger</a:t>
            </a:r>
            <a:r>
              <a:rPr lang="en-US" dirty="0"/>
              <a:t> Fabric supports privacy and confidential transactions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A762798-9497-0B4D-AB39-5B0DAA01FD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Hyperledger</a:t>
            </a:r>
            <a:r>
              <a:rPr lang="en-US" dirty="0"/>
              <a:t> Fabric</a:t>
            </a:r>
          </a:p>
        </p:txBody>
      </p:sp>
    </p:spTree>
    <p:extLst>
      <p:ext uri="{BB962C8B-B14F-4D97-AF65-F5344CB8AC3E}">
        <p14:creationId xmlns:p14="http://schemas.microsoft.com/office/powerpoint/2010/main" val="6196228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1763E05-68E1-F742-B0D1-8C077E1910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Fabric supports the notion of </a:t>
            </a:r>
            <a:r>
              <a:rPr lang="en-US" b="1" dirty="0"/>
              <a:t>channels, </a:t>
            </a:r>
            <a:r>
              <a:rPr lang="en-US" dirty="0"/>
              <a:t>a “subnet” of peers within the network that wants to share information confidentially </a:t>
            </a:r>
          </a:p>
          <a:p>
            <a:pPr lvl="1"/>
            <a:r>
              <a:rPr lang="en-US" dirty="0"/>
              <a:t>Gives restricted visibility - important for business applications</a:t>
            </a:r>
          </a:p>
          <a:p>
            <a:pPr lvl="1"/>
            <a:endParaRPr lang="en-US" dirty="0"/>
          </a:p>
          <a:p>
            <a:r>
              <a:rPr lang="en-US" dirty="0"/>
              <a:t>Fabric has no notion of </a:t>
            </a:r>
            <a:r>
              <a:rPr lang="en-US" b="1" dirty="0"/>
              <a:t>mining, </a:t>
            </a:r>
            <a:r>
              <a:rPr lang="en-US" dirty="0"/>
              <a:t>use the notion of distributed consensus under a closed environment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A762798-9497-0B4D-AB39-5B0DAA01FD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Hyperledger</a:t>
            </a:r>
            <a:r>
              <a:rPr lang="en-US" dirty="0"/>
              <a:t> Fabric</a:t>
            </a:r>
          </a:p>
        </p:txBody>
      </p:sp>
    </p:spTree>
    <p:extLst>
      <p:ext uri="{BB962C8B-B14F-4D97-AF65-F5344CB8AC3E}">
        <p14:creationId xmlns:p14="http://schemas.microsoft.com/office/powerpoint/2010/main" val="22521913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E470D3A-E6DC-E944-AFF9-3C442EFF7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Fabric Network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5FB0B92-D561-D047-8558-82214CCA52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250" y="644651"/>
            <a:ext cx="6811500" cy="373303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DD7B5C5-F9D3-AF43-B2F9-3AC8D16D1563}"/>
              </a:ext>
            </a:extLst>
          </p:cNvPr>
          <p:cNvSpPr txBox="1"/>
          <p:nvPr/>
        </p:nvSpPr>
        <p:spPr>
          <a:xfrm>
            <a:off x="1295400" y="4019550"/>
            <a:ext cx="2757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Source: </a:t>
            </a:r>
            <a:r>
              <a:rPr lang="en-IN" dirty="0">
                <a:hlinkClick r:id="rId3"/>
              </a:rPr>
              <a:t>IBM Code Tech Talk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0844780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5C9AAD7-FD54-C34B-9A3B-E67C9B363F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Two models of </a:t>
            </a:r>
            <a:r>
              <a:rPr lang="en-US" dirty="0" err="1"/>
              <a:t>Blockchain</a:t>
            </a:r>
            <a:r>
              <a:rPr lang="en-US" dirty="0"/>
              <a:t> network – </a:t>
            </a:r>
            <a:r>
              <a:rPr lang="en-US" b="1" dirty="0"/>
              <a:t>Permission-less </a:t>
            </a:r>
            <a:r>
              <a:rPr lang="en-US" dirty="0"/>
              <a:t>(an open environment) and </a:t>
            </a:r>
            <a:r>
              <a:rPr lang="en-US" b="1" dirty="0"/>
              <a:t>Permissioned </a:t>
            </a:r>
            <a:r>
              <a:rPr lang="en-US" dirty="0"/>
              <a:t>(a close environment)</a:t>
            </a:r>
          </a:p>
          <a:p>
            <a:endParaRPr lang="en-US" dirty="0"/>
          </a:p>
          <a:p>
            <a:r>
              <a:rPr lang="en-US" dirty="0"/>
              <a:t>Permission-less model is suitable for open control-free financial applications like cryptocurrency </a:t>
            </a:r>
          </a:p>
          <a:p>
            <a:endParaRPr lang="en-US" dirty="0"/>
          </a:p>
          <a:p>
            <a:r>
              <a:rPr lang="en-US" dirty="0"/>
              <a:t>Permissioned model is suitable for business applications like smart contract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9654F4B-181B-2A4C-B4B7-45CF343C6F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6008133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BBA087-D4FD-8343-A7D2-D95509F267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5AC96-4A5A-4699-9DBD-ACAB251D8CBA}" type="slidenum">
              <a:rPr lang="en-US" smtClean="0"/>
              <a:t>26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777E87-8E02-9845-92B9-D7AB66F02A3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00200" y="971550"/>
            <a:ext cx="6019800" cy="3166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0217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D7B8CD4-613D-6A4E-885C-2627C57B6F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Works in an open environment and over a large network of participants</a:t>
            </a:r>
          </a:p>
          <a:p>
            <a:endParaRPr lang="en-US" dirty="0"/>
          </a:p>
          <a:p>
            <a:r>
              <a:rPr lang="en-US" dirty="0"/>
              <a:t>The users do not need to know the identity of the peers, and hence the users do not need to reveal their identity to others</a:t>
            </a:r>
          </a:p>
          <a:p>
            <a:endParaRPr lang="en-US" dirty="0"/>
          </a:p>
          <a:p>
            <a:r>
              <a:rPr lang="en-US" dirty="0"/>
              <a:t>Good for financial applications like banking using cryptocurrency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149ACC4-684A-A54A-8287-B926CEC03F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Permission-less Model</a:t>
            </a:r>
          </a:p>
        </p:txBody>
      </p:sp>
    </p:spTree>
    <p:extLst>
      <p:ext uri="{BB962C8B-B14F-4D97-AF65-F5344CB8AC3E}">
        <p14:creationId xmlns:p14="http://schemas.microsoft.com/office/powerpoint/2010/main" val="12428506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E8E3F77-D400-2140-90E8-1D048FA334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742950"/>
            <a:ext cx="8839200" cy="236220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The system is tamper-proof – it is </a:t>
            </a:r>
            <a:r>
              <a:rPr lang="en-US" b="1" dirty="0"/>
              <a:t>“extremely hard” </a:t>
            </a:r>
            <a:r>
              <a:rPr lang="en-US" dirty="0"/>
              <a:t>to make a change in the </a:t>
            </a:r>
            <a:r>
              <a:rPr lang="en-US" dirty="0" err="1"/>
              <a:t>blockchain</a:t>
            </a:r>
            <a:endParaRPr lang="en-US" dirty="0"/>
          </a:p>
          <a:p>
            <a:pPr lvl="1"/>
            <a:r>
              <a:rPr lang="en-US" dirty="0"/>
              <a:t>Tampering the system becomes harder as the chain grows </a:t>
            </a:r>
          </a:p>
          <a:p>
            <a:pPr lvl="1"/>
            <a:endParaRPr lang="en-US" dirty="0"/>
          </a:p>
          <a:p>
            <a:r>
              <a:rPr lang="en-US" dirty="0"/>
              <a:t>For Bitcoin, the transactions are pseudo-anonymous </a:t>
            </a:r>
          </a:p>
          <a:p>
            <a:pPr lvl="1"/>
            <a:r>
              <a:rPr lang="en-US" dirty="0"/>
              <a:t>Transactions are sent to public key addresses,- cryptographically generated addresses, computed by the wallet applications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6FB8BC3-A661-E84A-9807-58D7D3A7B0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Privacy and Security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DDB4D4-462B-E54F-8ACD-ED433E2726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" y="3181350"/>
            <a:ext cx="9144000" cy="1218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2122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FEE4743-EC6A-434F-9A74-A1FD13F446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742950"/>
            <a:ext cx="8839200" cy="259080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“</a:t>
            </a:r>
            <a:r>
              <a:rPr lang="en-US" b="1" dirty="0"/>
              <a:t>Address</a:t>
            </a:r>
            <a:r>
              <a:rPr lang="en-US" dirty="0"/>
              <a:t>” in bitcoin is synonymous to an </a:t>
            </a:r>
            <a:r>
              <a:rPr lang="en-US" b="1" dirty="0"/>
              <a:t>“Account”</a:t>
            </a:r>
            <a:r>
              <a:rPr lang="en-US" dirty="0"/>
              <a:t> in a bank. </a:t>
            </a:r>
          </a:p>
          <a:p>
            <a:endParaRPr lang="en-US" dirty="0"/>
          </a:p>
          <a:p>
            <a:r>
              <a:rPr lang="en-US" dirty="0"/>
              <a:t>The wallet listens for transactions addressed to an account, </a:t>
            </a:r>
          </a:p>
          <a:p>
            <a:pPr lvl="1"/>
            <a:r>
              <a:rPr lang="en-US" dirty="0"/>
              <a:t>Encrypts the transactions by the public key of the target address</a:t>
            </a:r>
          </a:p>
          <a:p>
            <a:pPr lvl="1"/>
            <a:r>
              <a:rPr lang="en-US" dirty="0"/>
              <a:t>Only the target node can decrypt the transaction and accept it </a:t>
            </a:r>
          </a:p>
          <a:p>
            <a:pPr lvl="1"/>
            <a:endParaRPr lang="en-US" dirty="0"/>
          </a:p>
          <a:p>
            <a:r>
              <a:rPr lang="en-US" dirty="0"/>
              <a:t>However, the actual transaction amount is open to all for validation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E852734-B819-D549-9DFB-AF579E4F6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Peer Addresses (Reference: Bitcoin)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E6F29F-B6B8-6140-AAAD-3B3A941594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" y="3181350"/>
            <a:ext cx="9144000" cy="1218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5866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87185DB-2173-7A42-A180-1028031299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3638550"/>
            <a:ext cx="8839200" cy="685800"/>
          </a:xfrm>
        </p:spPr>
        <p:txBody>
          <a:bodyPr/>
          <a:lstStyle/>
          <a:p>
            <a:r>
              <a:rPr lang="en-US" dirty="0"/>
              <a:t>The longest chain is the accepted chain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B2CD74E-8915-0146-98A8-A81595EDE6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Blockchain</a:t>
            </a:r>
            <a:r>
              <a:rPr lang="en-US" dirty="0"/>
              <a:t> (at Permission-less Model) as a Tree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8E5DA0E-A885-0145-A9C0-20DE9619B39E}"/>
              </a:ext>
            </a:extLst>
          </p:cNvPr>
          <p:cNvSpPr/>
          <p:nvPr/>
        </p:nvSpPr>
        <p:spPr>
          <a:xfrm>
            <a:off x="152400" y="2038350"/>
            <a:ext cx="9144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Block 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E8FB106-6252-D244-89C5-F67DF446F1E8}"/>
              </a:ext>
            </a:extLst>
          </p:cNvPr>
          <p:cNvSpPr/>
          <p:nvPr/>
        </p:nvSpPr>
        <p:spPr>
          <a:xfrm>
            <a:off x="1676400" y="2038350"/>
            <a:ext cx="914400" cy="4572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Block 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4969744-28EC-5C45-AF4A-C436643A57A8}"/>
              </a:ext>
            </a:extLst>
          </p:cNvPr>
          <p:cNvSpPr/>
          <p:nvPr/>
        </p:nvSpPr>
        <p:spPr>
          <a:xfrm>
            <a:off x="1676400" y="1190815"/>
            <a:ext cx="914400" cy="4572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Block 3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BBAFB38-0448-4B45-8B8E-DD372463E7AC}"/>
              </a:ext>
            </a:extLst>
          </p:cNvPr>
          <p:cNvSpPr/>
          <p:nvPr/>
        </p:nvSpPr>
        <p:spPr>
          <a:xfrm>
            <a:off x="3124200" y="2819400"/>
            <a:ext cx="914400" cy="4572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Block 4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B14E358-6F7F-C441-B88B-52002867C835}"/>
              </a:ext>
            </a:extLst>
          </p:cNvPr>
          <p:cNvSpPr/>
          <p:nvPr/>
        </p:nvSpPr>
        <p:spPr>
          <a:xfrm>
            <a:off x="3124200" y="2038350"/>
            <a:ext cx="914400" cy="4572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Block 5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667A55A-CE0A-A340-93ED-1DC20DFC9EB1}"/>
              </a:ext>
            </a:extLst>
          </p:cNvPr>
          <p:cNvSpPr/>
          <p:nvPr/>
        </p:nvSpPr>
        <p:spPr>
          <a:xfrm>
            <a:off x="3135630" y="1190625"/>
            <a:ext cx="914400" cy="4572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Block 6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D354517-ED21-FD41-9735-37F50D509E8E}"/>
              </a:ext>
            </a:extLst>
          </p:cNvPr>
          <p:cNvSpPr/>
          <p:nvPr/>
        </p:nvSpPr>
        <p:spPr>
          <a:xfrm>
            <a:off x="4632960" y="2038350"/>
            <a:ext cx="914400" cy="4572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Block 7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A9E883B-7A9E-E14B-8C74-1E7DB421C01C}"/>
              </a:ext>
            </a:extLst>
          </p:cNvPr>
          <p:cNvSpPr/>
          <p:nvPr/>
        </p:nvSpPr>
        <p:spPr>
          <a:xfrm>
            <a:off x="6214110" y="2038350"/>
            <a:ext cx="914400" cy="457200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Block 8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5EF64FF-84A1-4B46-A205-86CD941A2531}"/>
              </a:ext>
            </a:extLst>
          </p:cNvPr>
          <p:cNvSpPr/>
          <p:nvPr/>
        </p:nvSpPr>
        <p:spPr>
          <a:xfrm>
            <a:off x="6214110" y="2791396"/>
            <a:ext cx="914400" cy="457200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Block 9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ADA582A-1D2C-FC41-BDEC-AA2DA147E15E}"/>
              </a:ext>
            </a:extLst>
          </p:cNvPr>
          <p:cNvSpPr/>
          <p:nvPr/>
        </p:nvSpPr>
        <p:spPr>
          <a:xfrm>
            <a:off x="7696200" y="3604260"/>
            <a:ext cx="990600" cy="4572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Block 10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340E5D5-59F1-844C-A222-27B695B9DBD2}"/>
              </a:ext>
            </a:extLst>
          </p:cNvPr>
          <p:cNvSpPr/>
          <p:nvPr/>
        </p:nvSpPr>
        <p:spPr>
          <a:xfrm>
            <a:off x="7696200" y="2792730"/>
            <a:ext cx="990600" cy="4572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Block 11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6966FD0-F441-7548-9FDF-DE94DDE7ABE9}"/>
              </a:ext>
            </a:extLst>
          </p:cNvPr>
          <p:cNvSpPr/>
          <p:nvPr/>
        </p:nvSpPr>
        <p:spPr>
          <a:xfrm>
            <a:off x="7696200" y="2042160"/>
            <a:ext cx="990600" cy="4572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Block 12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0479EC5-AD61-1C49-84E6-AB8DE0F1CE1E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1066800" y="2266950"/>
            <a:ext cx="6096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E1F232A-5E06-0A4F-BD22-14CE85A84781}"/>
              </a:ext>
            </a:extLst>
          </p:cNvPr>
          <p:cNvCxnSpPr>
            <a:stCxn id="4" idx="3"/>
            <a:endCxn id="6" idx="1"/>
          </p:cNvCxnSpPr>
          <p:nvPr/>
        </p:nvCxnSpPr>
        <p:spPr>
          <a:xfrm flipV="1">
            <a:off x="1066800" y="1419415"/>
            <a:ext cx="609600" cy="84753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E444BCD-E901-774D-9EE4-45938489DC22}"/>
              </a:ext>
            </a:extLst>
          </p:cNvPr>
          <p:cNvCxnSpPr>
            <a:stCxn id="6" idx="3"/>
            <a:endCxn id="9" idx="1"/>
          </p:cNvCxnSpPr>
          <p:nvPr/>
        </p:nvCxnSpPr>
        <p:spPr>
          <a:xfrm flipV="1">
            <a:off x="2590800" y="1419225"/>
            <a:ext cx="544830" cy="19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428E876-3A32-CE4B-8215-1318DCD8D3CD}"/>
              </a:ext>
            </a:extLst>
          </p:cNvPr>
          <p:cNvCxnSpPr>
            <a:stCxn id="5" idx="3"/>
            <a:endCxn id="8" idx="1"/>
          </p:cNvCxnSpPr>
          <p:nvPr/>
        </p:nvCxnSpPr>
        <p:spPr>
          <a:xfrm>
            <a:off x="2590800" y="2266950"/>
            <a:ext cx="5334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21C47E1-92F4-E441-94B9-2F8115A9EC19}"/>
              </a:ext>
            </a:extLst>
          </p:cNvPr>
          <p:cNvCxnSpPr>
            <a:stCxn id="5" idx="3"/>
            <a:endCxn id="7" idx="1"/>
          </p:cNvCxnSpPr>
          <p:nvPr/>
        </p:nvCxnSpPr>
        <p:spPr>
          <a:xfrm>
            <a:off x="2590800" y="2266950"/>
            <a:ext cx="533400" cy="78105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BA4B35B-1A7A-AF44-8B43-EB7A5E76FB24}"/>
              </a:ext>
            </a:extLst>
          </p:cNvPr>
          <p:cNvCxnSpPr>
            <a:stCxn id="8" idx="3"/>
            <a:endCxn id="10" idx="1"/>
          </p:cNvCxnSpPr>
          <p:nvPr/>
        </p:nvCxnSpPr>
        <p:spPr>
          <a:xfrm>
            <a:off x="4038600" y="2266950"/>
            <a:ext cx="59436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70E94FF-881E-284F-B930-B8EC31D606DC}"/>
              </a:ext>
            </a:extLst>
          </p:cNvPr>
          <p:cNvCxnSpPr>
            <a:stCxn id="10" idx="3"/>
            <a:endCxn id="11" idx="1"/>
          </p:cNvCxnSpPr>
          <p:nvPr/>
        </p:nvCxnSpPr>
        <p:spPr>
          <a:xfrm>
            <a:off x="5547360" y="2266950"/>
            <a:ext cx="66675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D15C463-F750-2E4A-A996-EFB851389D13}"/>
              </a:ext>
            </a:extLst>
          </p:cNvPr>
          <p:cNvCxnSpPr>
            <a:stCxn id="10" idx="3"/>
            <a:endCxn id="12" idx="1"/>
          </p:cNvCxnSpPr>
          <p:nvPr/>
        </p:nvCxnSpPr>
        <p:spPr>
          <a:xfrm>
            <a:off x="5547360" y="2266950"/>
            <a:ext cx="666750" cy="75304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3113B1C-118B-3441-AF81-A2CAE631F481}"/>
              </a:ext>
            </a:extLst>
          </p:cNvPr>
          <p:cNvCxnSpPr>
            <a:stCxn id="11" idx="3"/>
            <a:endCxn id="15" idx="1"/>
          </p:cNvCxnSpPr>
          <p:nvPr/>
        </p:nvCxnSpPr>
        <p:spPr>
          <a:xfrm>
            <a:off x="7128510" y="2266950"/>
            <a:ext cx="567690" cy="38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334C24F3-6C8A-9146-87D5-DB7AA01F42CA}"/>
              </a:ext>
            </a:extLst>
          </p:cNvPr>
          <p:cNvCxnSpPr>
            <a:stCxn id="12" idx="3"/>
            <a:endCxn id="14" idx="1"/>
          </p:cNvCxnSpPr>
          <p:nvPr/>
        </p:nvCxnSpPr>
        <p:spPr>
          <a:xfrm>
            <a:off x="7128510" y="3019996"/>
            <a:ext cx="567690" cy="133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8A888F1D-DEB1-A74A-835E-5BFA49FAE396}"/>
              </a:ext>
            </a:extLst>
          </p:cNvPr>
          <p:cNvCxnSpPr>
            <a:stCxn id="12" idx="3"/>
            <a:endCxn id="13" idx="1"/>
          </p:cNvCxnSpPr>
          <p:nvPr/>
        </p:nvCxnSpPr>
        <p:spPr>
          <a:xfrm>
            <a:off x="7128510" y="3019996"/>
            <a:ext cx="567690" cy="81286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99990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C4D6366-22A5-F044-916E-88FAC55EEF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Accepting the Longest Chain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5630EA-0017-F447-8F06-BBD160E054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885950"/>
            <a:ext cx="1047750" cy="10477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A1FA275-8FF4-AB4F-AAB8-CE533CD110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6200" y="1889760"/>
            <a:ext cx="1047750" cy="10477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B2883EB-B515-1C4B-8D41-747F0DDE96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8600" y="1885950"/>
            <a:ext cx="1047750" cy="104775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50A4867-9846-304A-A467-F71AD4BBB475}"/>
              </a:ext>
            </a:extLst>
          </p:cNvPr>
          <p:cNvSpPr/>
          <p:nvPr/>
        </p:nvSpPr>
        <p:spPr>
          <a:xfrm>
            <a:off x="1600200" y="1200150"/>
            <a:ext cx="381000" cy="228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5C0714C-E9D1-8F4B-9F09-E40195DFE4AD}"/>
              </a:ext>
            </a:extLst>
          </p:cNvPr>
          <p:cNvSpPr/>
          <p:nvPr/>
        </p:nvSpPr>
        <p:spPr>
          <a:xfrm>
            <a:off x="1600200" y="1657350"/>
            <a:ext cx="381000" cy="228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310CE8A-3790-3145-A48A-34095A5220DD}"/>
              </a:ext>
            </a:extLst>
          </p:cNvPr>
          <p:cNvSpPr/>
          <p:nvPr/>
        </p:nvSpPr>
        <p:spPr>
          <a:xfrm>
            <a:off x="1600200" y="2114550"/>
            <a:ext cx="381000" cy="228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3E12119-7419-B548-9684-4880E0824548}"/>
              </a:ext>
            </a:extLst>
          </p:cNvPr>
          <p:cNvSpPr/>
          <p:nvPr/>
        </p:nvSpPr>
        <p:spPr>
          <a:xfrm>
            <a:off x="1600200" y="2571750"/>
            <a:ext cx="381000" cy="228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C73B105-AA21-BA41-96ED-705577425325}"/>
              </a:ext>
            </a:extLst>
          </p:cNvPr>
          <p:cNvSpPr/>
          <p:nvPr/>
        </p:nvSpPr>
        <p:spPr>
          <a:xfrm>
            <a:off x="1600200" y="3061335"/>
            <a:ext cx="381000" cy="228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73D75FA-3369-9949-8371-B610D0BE04ED}"/>
              </a:ext>
            </a:extLst>
          </p:cNvPr>
          <p:cNvSpPr/>
          <p:nvPr/>
        </p:nvSpPr>
        <p:spPr>
          <a:xfrm>
            <a:off x="2200275" y="2124075"/>
            <a:ext cx="381000" cy="228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5405DFA-719A-6A4B-8456-4B5CA0D8D740}"/>
              </a:ext>
            </a:extLst>
          </p:cNvPr>
          <p:cNvSpPr/>
          <p:nvPr/>
        </p:nvSpPr>
        <p:spPr>
          <a:xfrm>
            <a:off x="1600200" y="3550920"/>
            <a:ext cx="381000" cy="228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20530CA-08B2-3246-A589-2C8251B299C6}"/>
              </a:ext>
            </a:extLst>
          </p:cNvPr>
          <p:cNvSpPr/>
          <p:nvPr/>
        </p:nvSpPr>
        <p:spPr>
          <a:xfrm>
            <a:off x="2209800" y="2592705"/>
            <a:ext cx="381000" cy="228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3B63B02-B8B8-4B4C-8DE0-70416744E239}"/>
              </a:ext>
            </a:extLst>
          </p:cNvPr>
          <p:cNvSpPr/>
          <p:nvPr/>
        </p:nvSpPr>
        <p:spPr>
          <a:xfrm>
            <a:off x="2209800" y="3065145"/>
            <a:ext cx="381000" cy="228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6C7E062-AD8C-0344-815E-32DE2B006F66}"/>
              </a:ext>
            </a:extLst>
          </p:cNvPr>
          <p:cNvSpPr/>
          <p:nvPr/>
        </p:nvSpPr>
        <p:spPr>
          <a:xfrm>
            <a:off x="2874646" y="3070860"/>
            <a:ext cx="381000" cy="228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167D0D3-E336-7F4B-BB78-53198E202F2B}"/>
              </a:ext>
            </a:extLst>
          </p:cNvPr>
          <p:cNvCxnSpPr>
            <a:stCxn id="10" idx="2"/>
            <a:endCxn id="11" idx="0"/>
          </p:cNvCxnSpPr>
          <p:nvPr/>
        </p:nvCxnSpPr>
        <p:spPr>
          <a:xfrm>
            <a:off x="1790700" y="1428750"/>
            <a:ext cx="0" cy="22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FD759E6-63BA-024C-AEC1-39FEF8DF6EFD}"/>
              </a:ext>
            </a:extLst>
          </p:cNvPr>
          <p:cNvCxnSpPr>
            <a:stCxn id="11" idx="2"/>
            <a:endCxn id="12" idx="0"/>
          </p:cNvCxnSpPr>
          <p:nvPr/>
        </p:nvCxnSpPr>
        <p:spPr>
          <a:xfrm>
            <a:off x="1790700" y="1885950"/>
            <a:ext cx="0" cy="22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2D540BA-6A92-894F-8686-9B14D4E21301}"/>
              </a:ext>
            </a:extLst>
          </p:cNvPr>
          <p:cNvCxnSpPr>
            <a:stCxn id="12" idx="2"/>
            <a:endCxn id="13" idx="0"/>
          </p:cNvCxnSpPr>
          <p:nvPr/>
        </p:nvCxnSpPr>
        <p:spPr>
          <a:xfrm>
            <a:off x="1790700" y="2343150"/>
            <a:ext cx="0" cy="22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2FB5B8E-659E-A149-82AC-487051A756C3}"/>
              </a:ext>
            </a:extLst>
          </p:cNvPr>
          <p:cNvCxnSpPr>
            <a:stCxn id="13" idx="2"/>
            <a:endCxn id="14" idx="0"/>
          </p:cNvCxnSpPr>
          <p:nvPr/>
        </p:nvCxnSpPr>
        <p:spPr>
          <a:xfrm>
            <a:off x="1790700" y="2800350"/>
            <a:ext cx="0" cy="2609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26915A1-4212-7547-B74B-768C59794672}"/>
              </a:ext>
            </a:extLst>
          </p:cNvPr>
          <p:cNvCxnSpPr>
            <a:stCxn id="14" idx="2"/>
            <a:endCxn id="16" idx="0"/>
          </p:cNvCxnSpPr>
          <p:nvPr/>
        </p:nvCxnSpPr>
        <p:spPr>
          <a:xfrm>
            <a:off x="1790700" y="3289935"/>
            <a:ext cx="0" cy="2609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AD8C6FD-16C3-9049-ACF9-807774F6F042}"/>
              </a:ext>
            </a:extLst>
          </p:cNvPr>
          <p:cNvCxnSpPr>
            <a:stCxn id="11" idx="2"/>
            <a:endCxn id="15" idx="0"/>
          </p:cNvCxnSpPr>
          <p:nvPr/>
        </p:nvCxnSpPr>
        <p:spPr>
          <a:xfrm>
            <a:off x="1790700" y="1885950"/>
            <a:ext cx="600075" cy="2381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914362C-3622-474D-BEC7-86BD272FE614}"/>
              </a:ext>
            </a:extLst>
          </p:cNvPr>
          <p:cNvCxnSpPr>
            <a:stCxn id="15" idx="2"/>
            <a:endCxn id="17" idx="0"/>
          </p:cNvCxnSpPr>
          <p:nvPr/>
        </p:nvCxnSpPr>
        <p:spPr>
          <a:xfrm>
            <a:off x="2390775" y="2352675"/>
            <a:ext cx="9525" cy="2400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67AC5124-31BE-7540-BFA0-65A4C40530C5}"/>
              </a:ext>
            </a:extLst>
          </p:cNvPr>
          <p:cNvCxnSpPr>
            <a:stCxn id="17" idx="2"/>
            <a:endCxn id="18" idx="0"/>
          </p:cNvCxnSpPr>
          <p:nvPr/>
        </p:nvCxnSpPr>
        <p:spPr>
          <a:xfrm>
            <a:off x="2400300" y="2821305"/>
            <a:ext cx="0" cy="2438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CF8AC95D-19F3-3948-B729-FA95B597DCD1}"/>
              </a:ext>
            </a:extLst>
          </p:cNvPr>
          <p:cNvCxnSpPr>
            <a:stCxn id="17" idx="2"/>
            <a:endCxn id="19" idx="0"/>
          </p:cNvCxnSpPr>
          <p:nvPr/>
        </p:nvCxnSpPr>
        <p:spPr>
          <a:xfrm>
            <a:off x="2400300" y="2821305"/>
            <a:ext cx="664846" cy="2495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B2A06964-0741-7842-80AB-128BDF1056D3}"/>
              </a:ext>
            </a:extLst>
          </p:cNvPr>
          <p:cNvSpPr/>
          <p:nvPr/>
        </p:nvSpPr>
        <p:spPr>
          <a:xfrm>
            <a:off x="6276975" y="1200150"/>
            <a:ext cx="381000" cy="228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F43836E2-A0CF-FC44-A1C1-2D818362A7BC}"/>
              </a:ext>
            </a:extLst>
          </p:cNvPr>
          <p:cNvSpPr/>
          <p:nvPr/>
        </p:nvSpPr>
        <p:spPr>
          <a:xfrm>
            <a:off x="6276975" y="1657350"/>
            <a:ext cx="381000" cy="228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D09FEF7-BC1E-734C-B9F8-763AC8F4CE7F}"/>
              </a:ext>
            </a:extLst>
          </p:cNvPr>
          <p:cNvSpPr/>
          <p:nvPr/>
        </p:nvSpPr>
        <p:spPr>
          <a:xfrm>
            <a:off x="6276975" y="2114550"/>
            <a:ext cx="381000" cy="228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DD1A0379-C9FB-364A-9706-377CF982692E}"/>
              </a:ext>
            </a:extLst>
          </p:cNvPr>
          <p:cNvSpPr/>
          <p:nvPr/>
        </p:nvSpPr>
        <p:spPr>
          <a:xfrm>
            <a:off x="6276975" y="2571750"/>
            <a:ext cx="381000" cy="228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183FC5C5-9563-D645-957E-D25478C92B24}"/>
              </a:ext>
            </a:extLst>
          </p:cNvPr>
          <p:cNvSpPr/>
          <p:nvPr/>
        </p:nvSpPr>
        <p:spPr>
          <a:xfrm>
            <a:off x="6276975" y="3061335"/>
            <a:ext cx="381000" cy="228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712D600F-ADFC-B64C-9BC1-F5B0AC9B2DF9}"/>
              </a:ext>
            </a:extLst>
          </p:cNvPr>
          <p:cNvSpPr/>
          <p:nvPr/>
        </p:nvSpPr>
        <p:spPr>
          <a:xfrm>
            <a:off x="6877050" y="2124075"/>
            <a:ext cx="381000" cy="228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4F3952C-6C00-0046-BDD0-601E4EFDA2FA}"/>
              </a:ext>
            </a:extLst>
          </p:cNvPr>
          <p:cNvSpPr/>
          <p:nvPr/>
        </p:nvSpPr>
        <p:spPr>
          <a:xfrm>
            <a:off x="6886575" y="2592705"/>
            <a:ext cx="381000" cy="228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B324F180-FEF8-964F-B906-9F251F212351}"/>
              </a:ext>
            </a:extLst>
          </p:cNvPr>
          <p:cNvSpPr/>
          <p:nvPr/>
        </p:nvSpPr>
        <p:spPr>
          <a:xfrm>
            <a:off x="6886575" y="3065145"/>
            <a:ext cx="381000" cy="228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359DA4C4-30EB-7E47-A317-5DD2C9700662}"/>
              </a:ext>
            </a:extLst>
          </p:cNvPr>
          <p:cNvSpPr/>
          <p:nvPr/>
        </p:nvSpPr>
        <p:spPr>
          <a:xfrm>
            <a:off x="7551421" y="3070860"/>
            <a:ext cx="381000" cy="228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BEE115EE-888A-C249-A019-ADCC3AA1153E}"/>
              </a:ext>
            </a:extLst>
          </p:cNvPr>
          <p:cNvCxnSpPr>
            <a:stCxn id="38" idx="2"/>
            <a:endCxn id="39" idx="0"/>
          </p:cNvCxnSpPr>
          <p:nvPr/>
        </p:nvCxnSpPr>
        <p:spPr>
          <a:xfrm>
            <a:off x="6467475" y="1428750"/>
            <a:ext cx="0" cy="22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ADECA3F4-3C77-F24F-A5C5-3471AC16B65A}"/>
              </a:ext>
            </a:extLst>
          </p:cNvPr>
          <p:cNvCxnSpPr>
            <a:stCxn id="39" idx="2"/>
            <a:endCxn id="40" idx="0"/>
          </p:cNvCxnSpPr>
          <p:nvPr/>
        </p:nvCxnSpPr>
        <p:spPr>
          <a:xfrm>
            <a:off x="6467475" y="1885950"/>
            <a:ext cx="0" cy="22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C6820029-3636-754D-87D9-0FFA437C2E6D}"/>
              </a:ext>
            </a:extLst>
          </p:cNvPr>
          <p:cNvCxnSpPr>
            <a:stCxn id="40" idx="2"/>
            <a:endCxn id="41" idx="0"/>
          </p:cNvCxnSpPr>
          <p:nvPr/>
        </p:nvCxnSpPr>
        <p:spPr>
          <a:xfrm>
            <a:off x="6467475" y="2343150"/>
            <a:ext cx="0" cy="22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9EB21AFB-B926-364E-ADED-F8B768B133B8}"/>
              </a:ext>
            </a:extLst>
          </p:cNvPr>
          <p:cNvCxnSpPr>
            <a:stCxn id="41" idx="2"/>
            <a:endCxn id="42" idx="0"/>
          </p:cNvCxnSpPr>
          <p:nvPr/>
        </p:nvCxnSpPr>
        <p:spPr>
          <a:xfrm>
            <a:off x="6467475" y="2800350"/>
            <a:ext cx="0" cy="2609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FCCB571F-D6F0-7943-B7B4-B7D9C3FB6A55}"/>
              </a:ext>
            </a:extLst>
          </p:cNvPr>
          <p:cNvCxnSpPr>
            <a:stCxn id="39" idx="2"/>
            <a:endCxn id="43" idx="0"/>
          </p:cNvCxnSpPr>
          <p:nvPr/>
        </p:nvCxnSpPr>
        <p:spPr>
          <a:xfrm>
            <a:off x="6467475" y="1885950"/>
            <a:ext cx="600075" cy="2381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7A3623DF-AA03-F24C-A69D-2FACF27FEB42}"/>
              </a:ext>
            </a:extLst>
          </p:cNvPr>
          <p:cNvCxnSpPr>
            <a:stCxn id="43" idx="2"/>
            <a:endCxn id="45" idx="0"/>
          </p:cNvCxnSpPr>
          <p:nvPr/>
        </p:nvCxnSpPr>
        <p:spPr>
          <a:xfrm>
            <a:off x="7067550" y="2352675"/>
            <a:ext cx="9525" cy="2400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774D8D78-B518-0E49-AEEB-3AE80C5D06D3}"/>
              </a:ext>
            </a:extLst>
          </p:cNvPr>
          <p:cNvCxnSpPr>
            <a:stCxn id="45" idx="2"/>
            <a:endCxn id="46" idx="0"/>
          </p:cNvCxnSpPr>
          <p:nvPr/>
        </p:nvCxnSpPr>
        <p:spPr>
          <a:xfrm>
            <a:off x="7077075" y="2821305"/>
            <a:ext cx="0" cy="2438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83F4BB93-00B0-9C49-B1CB-2813CE0BB030}"/>
              </a:ext>
            </a:extLst>
          </p:cNvPr>
          <p:cNvCxnSpPr>
            <a:stCxn id="45" idx="2"/>
            <a:endCxn id="47" idx="0"/>
          </p:cNvCxnSpPr>
          <p:nvPr/>
        </p:nvCxnSpPr>
        <p:spPr>
          <a:xfrm>
            <a:off x="7077075" y="2821305"/>
            <a:ext cx="664846" cy="2495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 56">
            <a:extLst>
              <a:ext uri="{FF2B5EF4-FFF2-40B4-BE49-F238E27FC236}">
                <a16:creationId xmlns:a16="http://schemas.microsoft.com/office/drawing/2014/main" id="{A0697330-B80C-454C-B73F-408A6153D0AC}"/>
              </a:ext>
            </a:extLst>
          </p:cNvPr>
          <p:cNvSpPr/>
          <p:nvPr/>
        </p:nvSpPr>
        <p:spPr>
          <a:xfrm>
            <a:off x="7551421" y="3550920"/>
            <a:ext cx="381000" cy="228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FC7D6D1E-585F-4E45-A300-79B1AB300691}"/>
              </a:ext>
            </a:extLst>
          </p:cNvPr>
          <p:cNvSpPr/>
          <p:nvPr/>
        </p:nvSpPr>
        <p:spPr>
          <a:xfrm>
            <a:off x="7551421" y="4030980"/>
            <a:ext cx="381000" cy="228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5CC17DAF-0456-5443-AA47-835D05906413}"/>
              </a:ext>
            </a:extLst>
          </p:cNvPr>
          <p:cNvCxnSpPr>
            <a:stCxn id="47" idx="2"/>
            <a:endCxn id="57" idx="0"/>
          </p:cNvCxnSpPr>
          <p:nvPr/>
        </p:nvCxnSpPr>
        <p:spPr>
          <a:xfrm>
            <a:off x="7741921" y="3299460"/>
            <a:ext cx="0" cy="2514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D79F3E27-67EA-324A-AE49-D6E4C848EDD6}"/>
              </a:ext>
            </a:extLst>
          </p:cNvPr>
          <p:cNvCxnSpPr>
            <a:stCxn id="57" idx="2"/>
            <a:endCxn id="58" idx="0"/>
          </p:cNvCxnSpPr>
          <p:nvPr/>
        </p:nvCxnSpPr>
        <p:spPr>
          <a:xfrm>
            <a:off x="7741921" y="3779520"/>
            <a:ext cx="0" cy="2514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ight Arrow 62">
            <a:extLst>
              <a:ext uri="{FF2B5EF4-FFF2-40B4-BE49-F238E27FC236}">
                <a16:creationId xmlns:a16="http://schemas.microsoft.com/office/drawing/2014/main" id="{F7DA3224-451B-114C-84CD-B9C69D503A60}"/>
              </a:ext>
            </a:extLst>
          </p:cNvPr>
          <p:cNvSpPr/>
          <p:nvPr/>
        </p:nvSpPr>
        <p:spPr>
          <a:xfrm>
            <a:off x="2874646" y="2343150"/>
            <a:ext cx="935354" cy="24955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Left Arrow 63">
            <a:extLst>
              <a:ext uri="{FF2B5EF4-FFF2-40B4-BE49-F238E27FC236}">
                <a16:creationId xmlns:a16="http://schemas.microsoft.com/office/drawing/2014/main" id="{991AD759-C330-E945-B5AF-77EBA1C3624F}"/>
              </a:ext>
            </a:extLst>
          </p:cNvPr>
          <p:cNvSpPr/>
          <p:nvPr/>
        </p:nvSpPr>
        <p:spPr>
          <a:xfrm>
            <a:off x="5040629" y="2352675"/>
            <a:ext cx="1017271" cy="240030"/>
          </a:xfrm>
          <a:prstGeom prst="lef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4531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C4D6366-22A5-F044-916E-88FAC55EEF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Accepting the Longest Chain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5630EA-0017-F447-8F06-BBD160E054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885950"/>
            <a:ext cx="1047750" cy="10477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A1FA275-8FF4-AB4F-AAB8-CE533CD110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6200" y="1889760"/>
            <a:ext cx="1047750" cy="10477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B2883EB-B515-1C4B-8D41-747F0DDE96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8600" y="1885950"/>
            <a:ext cx="1047750" cy="104775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50A4867-9846-304A-A467-F71AD4BBB475}"/>
              </a:ext>
            </a:extLst>
          </p:cNvPr>
          <p:cNvSpPr/>
          <p:nvPr/>
        </p:nvSpPr>
        <p:spPr>
          <a:xfrm>
            <a:off x="1600200" y="1200150"/>
            <a:ext cx="381000" cy="228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5C0714C-E9D1-8F4B-9F09-E40195DFE4AD}"/>
              </a:ext>
            </a:extLst>
          </p:cNvPr>
          <p:cNvSpPr/>
          <p:nvPr/>
        </p:nvSpPr>
        <p:spPr>
          <a:xfrm>
            <a:off x="1600200" y="1657350"/>
            <a:ext cx="381000" cy="228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310CE8A-3790-3145-A48A-34095A5220DD}"/>
              </a:ext>
            </a:extLst>
          </p:cNvPr>
          <p:cNvSpPr/>
          <p:nvPr/>
        </p:nvSpPr>
        <p:spPr>
          <a:xfrm>
            <a:off x="1600200" y="2114550"/>
            <a:ext cx="381000" cy="228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3E12119-7419-B548-9684-4880E0824548}"/>
              </a:ext>
            </a:extLst>
          </p:cNvPr>
          <p:cNvSpPr/>
          <p:nvPr/>
        </p:nvSpPr>
        <p:spPr>
          <a:xfrm>
            <a:off x="1600200" y="2571750"/>
            <a:ext cx="381000" cy="228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C73B105-AA21-BA41-96ED-705577425325}"/>
              </a:ext>
            </a:extLst>
          </p:cNvPr>
          <p:cNvSpPr/>
          <p:nvPr/>
        </p:nvSpPr>
        <p:spPr>
          <a:xfrm>
            <a:off x="1600200" y="3061335"/>
            <a:ext cx="381000" cy="228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73D75FA-3369-9949-8371-B610D0BE04ED}"/>
              </a:ext>
            </a:extLst>
          </p:cNvPr>
          <p:cNvSpPr/>
          <p:nvPr/>
        </p:nvSpPr>
        <p:spPr>
          <a:xfrm>
            <a:off x="2200275" y="2124075"/>
            <a:ext cx="381000" cy="228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5405DFA-719A-6A4B-8456-4B5CA0D8D740}"/>
              </a:ext>
            </a:extLst>
          </p:cNvPr>
          <p:cNvSpPr/>
          <p:nvPr/>
        </p:nvSpPr>
        <p:spPr>
          <a:xfrm>
            <a:off x="1600200" y="3550920"/>
            <a:ext cx="381000" cy="228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20530CA-08B2-3246-A589-2C8251B299C6}"/>
              </a:ext>
            </a:extLst>
          </p:cNvPr>
          <p:cNvSpPr/>
          <p:nvPr/>
        </p:nvSpPr>
        <p:spPr>
          <a:xfrm>
            <a:off x="2209800" y="2592705"/>
            <a:ext cx="381000" cy="228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3B63B02-B8B8-4B4C-8DE0-70416744E239}"/>
              </a:ext>
            </a:extLst>
          </p:cNvPr>
          <p:cNvSpPr/>
          <p:nvPr/>
        </p:nvSpPr>
        <p:spPr>
          <a:xfrm>
            <a:off x="2209800" y="3065145"/>
            <a:ext cx="381000" cy="228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6C7E062-AD8C-0344-815E-32DE2B006F66}"/>
              </a:ext>
            </a:extLst>
          </p:cNvPr>
          <p:cNvSpPr/>
          <p:nvPr/>
        </p:nvSpPr>
        <p:spPr>
          <a:xfrm>
            <a:off x="2874646" y="3070860"/>
            <a:ext cx="381000" cy="228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167D0D3-E336-7F4B-BB78-53198E202F2B}"/>
              </a:ext>
            </a:extLst>
          </p:cNvPr>
          <p:cNvCxnSpPr>
            <a:stCxn id="10" idx="2"/>
            <a:endCxn id="11" idx="0"/>
          </p:cNvCxnSpPr>
          <p:nvPr/>
        </p:nvCxnSpPr>
        <p:spPr>
          <a:xfrm>
            <a:off x="1790700" y="1428750"/>
            <a:ext cx="0" cy="22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FD759E6-63BA-024C-AEC1-39FEF8DF6EFD}"/>
              </a:ext>
            </a:extLst>
          </p:cNvPr>
          <p:cNvCxnSpPr>
            <a:stCxn id="11" idx="2"/>
            <a:endCxn id="12" idx="0"/>
          </p:cNvCxnSpPr>
          <p:nvPr/>
        </p:nvCxnSpPr>
        <p:spPr>
          <a:xfrm>
            <a:off x="1790700" y="1885950"/>
            <a:ext cx="0" cy="22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2D540BA-6A92-894F-8686-9B14D4E21301}"/>
              </a:ext>
            </a:extLst>
          </p:cNvPr>
          <p:cNvCxnSpPr>
            <a:stCxn id="12" idx="2"/>
            <a:endCxn id="13" idx="0"/>
          </p:cNvCxnSpPr>
          <p:nvPr/>
        </p:nvCxnSpPr>
        <p:spPr>
          <a:xfrm>
            <a:off x="1790700" y="2343150"/>
            <a:ext cx="0" cy="22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2FB5B8E-659E-A149-82AC-487051A756C3}"/>
              </a:ext>
            </a:extLst>
          </p:cNvPr>
          <p:cNvCxnSpPr>
            <a:stCxn id="13" idx="2"/>
            <a:endCxn id="14" idx="0"/>
          </p:cNvCxnSpPr>
          <p:nvPr/>
        </p:nvCxnSpPr>
        <p:spPr>
          <a:xfrm>
            <a:off x="1790700" y="2800350"/>
            <a:ext cx="0" cy="2609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26915A1-4212-7547-B74B-768C59794672}"/>
              </a:ext>
            </a:extLst>
          </p:cNvPr>
          <p:cNvCxnSpPr>
            <a:stCxn id="14" idx="2"/>
            <a:endCxn id="16" idx="0"/>
          </p:cNvCxnSpPr>
          <p:nvPr/>
        </p:nvCxnSpPr>
        <p:spPr>
          <a:xfrm>
            <a:off x="1790700" y="3289935"/>
            <a:ext cx="0" cy="2609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AD8C6FD-16C3-9049-ACF9-807774F6F042}"/>
              </a:ext>
            </a:extLst>
          </p:cNvPr>
          <p:cNvCxnSpPr>
            <a:stCxn id="11" idx="2"/>
            <a:endCxn id="15" idx="0"/>
          </p:cNvCxnSpPr>
          <p:nvPr/>
        </p:nvCxnSpPr>
        <p:spPr>
          <a:xfrm>
            <a:off x="1790700" y="1885950"/>
            <a:ext cx="600075" cy="2381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914362C-3622-474D-BEC7-86BD272FE614}"/>
              </a:ext>
            </a:extLst>
          </p:cNvPr>
          <p:cNvCxnSpPr>
            <a:stCxn id="15" idx="2"/>
            <a:endCxn id="17" idx="0"/>
          </p:cNvCxnSpPr>
          <p:nvPr/>
        </p:nvCxnSpPr>
        <p:spPr>
          <a:xfrm>
            <a:off x="2390775" y="2352675"/>
            <a:ext cx="9525" cy="2400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67AC5124-31BE-7540-BFA0-65A4C40530C5}"/>
              </a:ext>
            </a:extLst>
          </p:cNvPr>
          <p:cNvCxnSpPr>
            <a:stCxn id="17" idx="2"/>
            <a:endCxn id="18" idx="0"/>
          </p:cNvCxnSpPr>
          <p:nvPr/>
        </p:nvCxnSpPr>
        <p:spPr>
          <a:xfrm>
            <a:off x="2400300" y="2821305"/>
            <a:ext cx="0" cy="2438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CF8AC95D-19F3-3948-B729-FA95B597DCD1}"/>
              </a:ext>
            </a:extLst>
          </p:cNvPr>
          <p:cNvCxnSpPr>
            <a:stCxn id="17" idx="2"/>
            <a:endCxn id="19" idx="0"/>
          </p:cNvCxnSpPr>
          <p:nvPr/>
        </p:nvCxnSpPr>
        <p:spPr>
          <a:xfrm>
            <a:off x="2400300" y="2821305"/>
            <a:ext cx="664846" cy="2495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B2A06964-0741-7842-80AB-128BDF1056D3}"/>
              </a:ext>
            </a:extLst>
          </p:cNvPr>
          <p:cNvSpPr/>
          <p:nvPr/>
        </p:nvSpPr>
        <p:spPr>
          <a:xfrm>
            <a:off x="6276975" y="1200150"/>
            <a:ext cx="381000" cy="2286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F43836E2-A0CF-FC44-A1C1-2D818362A7BC}"/>
              </a:ext>
            </a:extLst>
          </p:cNvPr>
          <p:cNvSpPr/>
          <p:nvPr/>
        </p:nvSpPr>
        <p:spPr>
          <a:xfrm>
            <a:off x="6276975" y="1657350"/>
            <a:ext cx="381000" cy="2286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D09FEF7-BC1E-734C-B9F8-763AC8F4CE7F}"/>
              </a:ext>
            </a:extLst>
          </p:cNvPr>
          <p:cNvSpPr/>
          <p:nvPr/>
        </p:nvSpPr>
        <p:spPr>
          <a:xfrm>
            <a:off x="6276975" y="2114550"/>
            <a:ext cx="381000" cy="2286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DD1A0379-C9FB-364A-9706-377CF982692E}"/>
              </a:ext>
            </a:extLst>
          </p:cNvPr>
          <p:cNvSpPr/>
          <p:nvPr/>
        </p:nvSpPr>
        <p:spPr>
          <a:xfrm>
            <a:off x="6276975" y="2571750"/>
            <a:ext cx="381000" cy="2286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183FC5C5-9563-D645-957E-D25478C92B24}"/>
              </a:ext>
            </a:extLst>
          </p:cNvPr>
          <p:cNvSpPr/>
          <p:nvPr/>
        </p:nvSpPr>
        <p:spPr>
          <a:xfrm>
            <a:off x="6276975" y="3061335"/>
            <a:ext cx="381000" cy="2286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712D600F-ADFC-B64C-9BC1-F5B0AC9B2DF9}"/>
              </a:ext>
            </a:extLst>
          </p:cNvPr>
          <p:cNvSpPr/>
          <p:nvPr/>
        </p:nvSpPr>
        <p:spPr>
          <a:xfrm>
            <a:off x="6877050" y="2124075"/>
            <a:ext cx="381000" cy="2286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4F3952C-6C00-0046-BDD0-601E4EFDA2FA}"/>
              </a:ext>
            </a:extLst>
          </p:cNvPr>
          <p:cNvSpPr/>
          <p:nvPr/>
        </p:nvSpPr>
        <p:spPr>
          <a:xfrm>
            <a:off x="6886575" y="2592705"/>
            <a:ext cx="381000" cy="2286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B324F180-FEF8-964F-B906-9F251F212351}"/>
              </a:ext>
            </a:extLst>
          </p:cNvPr>
          <p:cNvSpPr/>
          <p:nvPr/>
        </p:nvSpPr>
        <p:spPr>
          <a:xfrm>
            <a:off x="6886575" y="3065145"/>
            <a:ext cx="381000" cy="2286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359DA4C4-30EB-7E47-A317-5DD2C9700662}"/>
              </a:ext>
            </a:extLst>
          </p:cNvPr>
          <p:cNvSpPr/>
          <p:nvPr/>
        </p:nvSpPr>
        <p:spPr>
          <a:xfrm>
            <a:off x="7551421" y="3070860"/>
            <a:ext cx="381000" cy="2286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BEE115EE-888A-C249-A019-ADCC3AA1153E}"/>
              </a:ext>
            </a:extLst>
          </p:cNvPr>
          <p:cNvCxnSpPr>
            <a:stCxn id="38" idx="2"/>
            <a:endCxn id="39" idx="0"/>
          </p:cNvCxnSpPr>
          <p:nvPr/>
        </p:nvCxnSpPr>
        <p:spPr>
          <a:xfrm>
            <a:off x="6467475" y="1428750"/>
            <a:ext cx="0" cy="2286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ADECA3F4-3C77-F24F-A5C5-3471AC16B65A}"/>
              </a:ext>
            </a:extLst>
          </p:cNvPr>
          <p:cNvCxnSpPr>
            <a:stCxn id="39" idx="2"/>
            <a:endCxn id="40" idx="0"/>
          </p:cNvCxnSpPr>
          <p:nvPr/>
        </p:nvCxnSpPr>
        <p:spPr>
          <a:xfrm>
            <a:off x="6467475" y="1885950"/>
            <a:ext cx="0" cy="2286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C6820029-3636-754D-87D9-0FFA437C2E6D}"/>
              </a:ext>
            </a:extLst>
          </p:cNvPr>
          <p:cNvCxnSpPr>
            <a:stCxn id="40" idx="2"/>
            <a:endCxn id="41" idx="0"/>
          </p:cNvCxnSpPr>
          <p:nvPr/>
        </p:nvCxnSpPr>
        <p:spPr>
          <a:xfrm>
            <a:off x="6467475" y="2343150"/>
            <a:ext cx="0" cy="2286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9EB21AFB-B926-364E-ADED-F8B768B133B8}"/>
              </a:ext>
            </a:extLst>
          </p:cNvPr>
          <p:cNvCxnSpPr>
            <a:stCxn id="41" idx="2"/>
            <a:endCxn id="42" idx="0"/>
          </p:cNvCxnSpPr>
          <p:nvPr/>
        </p:nvCxnSpPr>
        <p:spPr>
          <a:xfrm>
            <a:off x="6467475" y="2800350"/>
            <a:ext cx="0" cy="26098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FCCB571F-D6F0-7943-B7B4-B7D9C3FB6A55}"/>
              </a:ext>
            </a:extLst>
          </p:cNvPr>
          <p:cNvCxnSpPr>
            <a:stCxn id="39" idx="2"/>
            <a:endCxn id="43" idx="0"/>
          </p:cNvCxnSpPr>
          <p:nvPr/>
        </p:nvCxnSpPr>
        <p:spPr>
          <a:xfrm>
            <a:off x="6467475" y="1885950"/>
            <a:ext cx="600075" cy="23812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7A3623DF-AA03-F24C-A69D-2FACF27FEB42}"/>
              </a:ext>
            </a:extLst>
          </p:cNvPr>
          <p:cNvCxnSpPr>
            <a:stCxn id="43" idx="2"/>
            <a:endCxn id="45" idx="0"/>
          </p:cNvCxnSpPr>
          <p:nvPr/>
        </p:nvCxnSpPr>
        <p:spPr>
          <a:xfrm>
            <a:off x="7067550" y="2352675"/>
            <a:ext cx="9525" cy="24003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774D8D78-B518-0E49-AEEB-3AE80C5D06D3}"/>
              </a:ext>
            </a:extLst>
          </p:cNvPr>
          <p:cNvCxnSpPr>
            <a:stCxn id="45" idx="2"/>
            <a:endCxn id="46" idx="0"/>
          </p:cNvCxnSpPr>
          <p:nvPr/>
        </p:nvCxnSpPr>
        <p:spPr>
          <a:xfrm>
            <a:off x="7077075" y="2821305"/>
            <a:ext cx="0" cy="24384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83F4BB93-00B0-9C49-B1CB-2813CE0BB030}"/>
              </a:ext>
            </a:extLst>
          </p:cNvPr>
          <p:cNvCxnSpPr>
            <a:stCxn id="45" idx="2"/>
            <a:endCxn id="47" idx="0"/>
          </p:cNvCxnSpPr>
          <p:nvPr/>
        </p:nvCxnSpPr>
        <p:spPr>
          <a:xfrm>
            <a:off x="7077075" y="2821305"/>
            <a:ext cx="664846" cy="24955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</p:cxnSp>
      <p:sp>
        <p:nvSpPr>
          <p:cNvPr id="57" name="Rectangle 56">
            <a:extLst>
              <a:ext uri="{FF2B5EF4-FFF2-40B4-BE49-F238E27FC236}">
                <a16:creationId xmlns:a16="http://schemas.microsoft.com/office/drawing/2014/main" id="{A0697330-B80C-454C-B73F-408A6153D0AC}"/>
              </a:ext>
            </a:extLst>
          </p:cNvPr>
          <p:cNvSpPr/>
          <p:nvPr/>
        </p:nvSpPr>
        <p:spPr>
          <a:xfrm>
            <a:off x="7551421" y="3550920"/>
            <a:ext cx="381000" cy="2286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FC7D6D1E-585F-4E45-A300-79B1AB300691}"/>
              </a:ext>
            </a:extLst>
          </p:cNvPr>
          <p:cNvSpPr/>
          <p:nvPr/>
        </p:nvSpPr>
        <p:spPr>
          <a:xfrm>
            <a:off x="7551421" y="4030980"/>
            <a:ext cx="381000" cy="2286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5CC17DAF-0456-5443-AA47-835D05906413}"/>
              </a:ext>
            </a:extLst>
          </p:cNvPr>
          <p:cNvCxnSpPr>
            <a:stCxn id="47" idx="2"/>
            <a:endCxn id="57" idx="0"/>
          </p:cNvCxnSpPr>
          <p:nvPr/>
        </p:nvCxnSpPr>
        <p:spPr>
          <a:xfrm>
            <a:off x="7741921" y="3299460"/>
            <a:ext cx="0" cy="25146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D79F3E27-67EA-324A-AE49-D6E4C848EDD6}"/>
              </a:ext>
            </a:extLst>
          </p:cNvPr>
          <p:cNvCxnSpPr>
            <a:stCxn id="57" idx="2"/>
            <a:endCxn id="58" idx="0"/>
          </p:cNvCxnSpPr>
          <p:nvPr/>
        </p:nvCxnSpPr>
        <p:spPr>
          <a:xfrm>
            <a:off x="7741921" y="3779520"/>
            <a:ext cx="0" cy="25146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</p:cxnSp>
      <p:sp>
        <p:nvSpPr>
          <p:cNvPr id="63" name="Right Arrow 62">
            <a:extLst>
              <a:ext uri="{FF2B5EF4-FFF2-40B4-BE49-F238E27FC236}">
                <a16:creationId xmlns:a16="http://schemas.microsoft.com/office/drawing/2014/main" id="{F7DA3224-451B-114C-84CD-B9C69D503A60}"/>
              </a:ext>
            </a:extLst>
          </p:cNvPr>
          <p:cNvSpPr/>
          <p:nvPr/>
        </p:nvSpPr>
        <p:spPr>
          <a:xfrm>
            <a:off x="2874646" y="2343150"/>
            <a:ext cx="935354" cy="24955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Left Arrow 63">
            <a:extLst>
              <a:ext uri="{FF2B5EF4-FFF2-40B4-BE49-F238E27FC236}">
                <a16:creationId xmlns:a16="http://schemas.microsoft.com/office/drawing/2014/main" id="{991AD759-C330-E945-B5AF-77EBA1C3624F}"/>
              </a:ext>
            </a:extLst>
          </p:cNvPr>
          <p:cNvSpPr/>
          <p:nvPr/>
        </p:nvSpPr>
        <p:spPr>
          <a:xfrm>
            <a:off x="5040629" y="2352675"/>
            <a:ext cx="1017271" cy="240030"/>
          </a:xfrm>
          <a:prstGeom prst="lef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5F7E64-02CA-A743-8D4E-F64E52B801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9264" y="1269875"/>
            <a:ext cx="2411729" cy="24117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4FC84F3-953B-5E48-A6A4-0F608601DE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299" y="1245870"/>
            <a:ext cx="2491739" cy="2491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7269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C4D6366-22A5-F044-916E-88FAC55EEF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Accepting the Longest Chain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A1FA275-8FF4-AB4F-AAB8-CE533CD110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852040"/>
            <a:ext cx="1047750" cy="1047750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B2A06964-0741-7842-80AB-128BDF1056D3}"/>
              </a:ext>
            </a:extLst>
          </p:cNvPr>
          <p:cNvSpPr/>
          <p:nvPr/>
        </p:nvSpPr>
        <p:spPr>
          <a:xfrm>
            <a:off x="5029200" y="754380"/>
            <a:ext cx="381000" cy="2286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F43836E2-A0CF-FC44-A1C1-2D818362A7BC}"/>
              </a:ext>
            </a:extLst>
          </p:cNvPr>
          <p:cNvSpPr/>
          <p:nvPr/>
        </p:nvSpPr>
        <p:spPr>
          <a:xfrm>
            <a:off x="5029200" y="1211580"/>
            <a:ext cx="381000" cy="2286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D09FEF7-BC1E-734C-B9F8-763AC8F4CE7F}"/>
              </a:ext>
            </a:extLst>
          </p:cNvPr>
          <p:cNvSpPr/>
          <p:nvPr/>
        </p:nvSpPr>
        <p:spPr>
          <a:xfrm>
            <a:off x="5029200" y="1668780"/>
            <a:ext cx="381000" cy="2286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DD1A0379-C9FB-364A-9706-377CF982692E}"/>
              </a:ext>
            </a:extLst>
          </p:cNvPr>
          <p:cNvSpPr/>
          <p:nvPr/>
        </p:nvSpPr>
        <p:spPr>
          <a:xfrm>
            <a:off x="5029200" y="2125980"/>
            <a:ext cx="381000" cy="2286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183FC5C5-9563-D645-957E-D25478C92B24}"/>
              </a:ext>
            </a:extLst>
          </p:cNvPr>
          <p:cNvSpPr/>
          <p:nvPr/>
        </p:nvSpPr>
        <p:spPr>
          <a:xfrm>
            <a:off x="5029200" y="2615565"/>
            <a:ext cx="381000" cy="2286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712D600F-ADFC-B64C-9BC1-F5B0AC9B2DF9}"/>
              </a:ext>
            </a:extLst>
          </p:cNvPr>
          <p:cNvSpPr/>
          <p:nvPr/>
        </p:nvSpPr>
        <p:spPr>
          <a:xfrm>
            <a:off x="5629275" y="1678305"/>
            <a:ext cx="381000" cy="2286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F606E65-241D-E940-A6EF-B315518FD22D}"/>
              </a:ext>
            </a:extLst>
          </p:cNvPr>
          <p:cNvSpPr/>
          <p:nvPr/>
        </p:nvSpPr>
        <p:spPr>
          <a:xfrm>
            <a:off x="5029200" y="3105150"/>
            <a:ext cx="381000" cy="2286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4F3952C-6C00-0046-BDD0-601E4EFDA2FA}"/>
              </a:ext>
            </a:extLst>
          </p:cNvPr>
          <p:cNvSpPr/>
          <p:nvPr/>
        </p:nvSpPr>
        <p:spPr>
          <a:xfrm>
            <a:off x="5638800" y="2146935"/>
            <a:ext cx="381000" cy="2286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B324F180-FEF8-964F-B906-9F251F212351}"/>
              </a:ext>
            </a:extLst>
          </p:cNvPr>
          <p:cNvSpPr/>
          <p:nvPr/>
        </p:nvSpPr>
        <p:spPr>
          <a:xfrm>
            <a:off x="5638800" y="2619375"/>
            <a:ext cx="381000" cy="2286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359DA4C4-30EB-7E47-A317-5DD2C9700662}"/>
              </a:ext>
            </a:extLst>
          </p:cNvPr>
          <p:cNvSpPr/>
          <p:nvPr/>
        </p:nvSpPr>
        <p:spPr>
          <a:xfrm>
            <a:off x="6303646" y="2625090"/>
            <a:ext cx="381000" cy="2286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BEE115EE-888A-C249-A019-ADCC3AA1153E}"/>
              </a:ext>
            </a:extLst>
          </p:cNvPr>
          <p:cNvCxnSpPr>
            <a:stCxn id="38" idx="2"/>
            <a:endCxn id="39" idx="0"/>
          </p:cNvCxnSpPr>
          <p:nvPr/>
        </p:nvCxnSpPr>
        <p:spPr>
          <a:xfrm>
            <a:off x="5219700" y="982980"/>
            <a:ext cx="0" cy="2286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ADECA3F4-3C77-F24F-A5C5-3471AC16B65A}"/>
              </a:ext>
            </a:extLst>
          </p:cNvPr>
          <p:cNvCxnSpPr>
            <a:stCxn id="39" idx="2"/>
            <a:endCxn id="40" idx="0"/>
          </p:cNvCxnSpPr>
          <p:nvPr/>
        </p:nvCxnSpPr>
        <p:spPr>
          <a:xfrm>
            <a:off x="5219700" y="1440180"/>
            <a:ext cx="0" cy="2286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C6820029-3636-754D-87D9-0FFA437C2E6D}"/>
              </a:ext>
            </a:extLst>
          </p:cNvPr>
          <p:cNvCxnSpPr>
            <a:stCxn id="40" idx="2"/>
            <a:endCxn id="41" idx="0"/>
          </p:cNvCxnSpPr>
          <p:nvPr/>
        </p:nvCxnSpPr>
        <p:spPr>
          <a:xfrm>
            <a:off x="5219700" y="1897380"/>
            <a:ext cx="0" cy="2286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9EB21AFB-B926-364E-ADED-F8B768B133B8}"/>
              </a:ext>
            </a:extLst>
          </p:cNvPr>
          <p:cNvCxnSpPr>
            <a:stCxn id="41" idx="2"/>
            <a:endCxn id="42" idx="0"/>
          </p:cNvCxnSpPr>
          <p:nvPr/>
        </p:nvCxnSpPr>
        <p:spPr>
          <a:xfrm>
            <a:off x="5219700" y="2354580"/>
            <a:ext cx="0" cy="26098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737CBE95-49F7-3742-AF0B-767F84864D22}"/>
              </a:ext>
            </a:extLst>
          </p:cNvPr>
          <p:cNvCxnSpPr>
            <a:stCxn id="42" idx="2"/>
            <a:endCxn id="44" idx="0"/>
          </p:cNvCxnSpPr>
          <p:nvPr/>
        </p:nvCxnSpPr>
        <p:spPr>
          <a:xfrm>
            <a:off x="5219700" y="2844165"/>
            <a:ext cx="0" cy="26098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FCCB571F-D6F0-7943-B7B4-B7D9C3FB6A55}"/>
              </a:ext>
            </a:extLst>
          </p:cNvPr>
          <p:cNvCxnSpPr>
            <a:stCxn id="39" idx="2"/>
            <a:endCxn id="43" idx="0"/>
          </p:cNvCxnSpPr>
          <p:nvPr/>
        </p:nvCxnSpPr>
        <p:spPr>
          <a:xfrm>
            <a:off x="5219700" y="1440180"/>
            <a:ext cx="600075" cy="23812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7A3623DF-AA03-F24C-A69D-2FACF27FEB42}"/>
              </a:ext>
            </a:extLst>
          </p:cNvPr>
          <p:cNvCxnSpPr>
            <a:stCxn id="43" idx="2"/>
            <a:endCxn id="45" idx="0"/>
          </p:cNvCxnSpPr>
          <p:nvPr/>
        </p:nvCxnSpPr>
        <p:spPr>
          <a:xfrm>
            <a:off x="5819775" y="1906905"/>
            <a:ext cx="9525" cy="24003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774D8D78-B518-0E49-AEEB-3AE80C5D06D3}"/>
              </a:ext>
            </a:extLst>
          </p:cNvPr>
          <p:cNvCxnSpPr>
            <a:stCxn id="45" idx="2"/>
            <a:endCxn id="46" idx="0"/>
          </p:cNvCxnSpPr>
          <p:nvPr/>
        </p:nvCxnSpPr>
        <p:spPr>
          <a:xfrm>
            <a:off x="5829300" y="2375535"/>
            <a:ext cx="0" cy="24384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83F4BB93-00B0-9C49-B1CB-2813CE0BB030}"/>
              </a:ext>
            </a:extLst>
          </p:cNvPr>
          <p:cNvCxnSpPr>
            <a:stCxn id="45" idx="2"/>
            <a:endCxn id="47" idx="0"/>
          </p:cNvCxnSpPr>
          <p:nvPr/>
        </p:nvCxnSpPr>
        <p:spPr>
          <a:xfrm>
            <a:off x="5829300" y="2375535"/>
            <a:ext cx="664846" cy="24955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</p:cxnSp>
      <p:sp>
        <p:nvSpPr>
          <p:cNvPr id="57" name="Rectangle 56">
            <a:extLst>
              <a:ext uri="{FF2B5EF4-FFF2-40B4-BE49-F238E27FC236}">
                <a16:creationId xmlns:a16="http://schemas.microsoft.com/office/drawing/2014/main" id="{A0697330-B80C-454C-B73F-408A6153D0AC}"/>
              </a:ext>
            </a:extLst>
          </p:cNvPr>
          <p:cNvSpPr/>
          <p:nvPr/>
        </p:nvSpPr>
        <p:spPr>
          <a:xfrm>
            <a:off x="6303646" y="3105150"/>
            <a:ext cx="381000" cy="2286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FC7D6D1E-585F-4E45-A300-79B1AB300691}"/>
              </a:ext>
            </a:extLst>
          </p:cNvPr>
          <p:cNvSpPr/>
          <p:nvPr/>
        </p:nvSpPr>
        <p:spPr>
          <a:xfrm>
            <a:off x="6303646" y="3585210"/>
            <a:ext cx="381000" cy="2286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5CC17DAF-0456-5443-AA47-835D05906413}"/>
              </a:ext>
            </a:extLst>
          </p:cNvPr>
          <p:cNvCxnSpPr>
            <a:stCxn id="47" idx="2"/>
            <a:endCxn id="57" idx="0"/>
          </p:cNvCxnSpPr>
          <p:nvPr/>
        </p:nvCxnSpPr>
        <p:spPr>
          <a:xfrm>
            <a:off x="6494146" y="2853690"/>
            <a:ext cx="0" cy="25146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D79F3E27-67EA-324A-AE49-D6E4C848EDD6}"/>
              </a:ext>
            </a:extLst>
          </p:cNvPr>
          <p:cNvCxnSpPr>
            <a:stCxn id="57" idx="2"/>
            <a:endCxn id="58" idx="0"/>
          </p:cNvCxnSpPr>
          <p:nvPr/>
        </p:nvCxnSpPr>
        <p:spPr>
          <a:xfrm>
            <a:off x="6494146" y="3333750"/>
            <a:ext cx="0" cy="25146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42FF2E9E-FD1E-5048-B3C2-14BF56FE729E}"/>
              </a:ext>
            </a:extLst>
          </p:cNvPr>
          <p:cNvSpPr/>
          <p:nvPr/>
        </p:nvSpPr>
        <p:spPr>
          <a:xfrm>
            <a:off x="2745105" y="2193607"/>
            <a:ext cx="381000" cy="2286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09F5C36-3D8A-CA4C-BAB2-FA0FBB9A79F8}"/>
              </a:ext>
            </a:extLst>
          </p:cNvPr>
          <p:cNvCxnSpPr/>
          <p:nvPr/>
        </p:nvCxnSpPr>
        <p:spPr>
          <a:xfrm>
            <a:off x="1524000" y="2739390"/>
            <a:ext cx="312420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ED9CCA11-9A51-F54E-8AE4-F46A489A4D24}"/>
              </a:ext>
            </a:extLst>
          </p:cNvPr>
          <p:cNvSpPr txBox="1"/>
          <p:nvPr/>
        </p:nvSpPr>
        <p:spPr>
          <a:xfrm>
            <a:off x="828675" y="3459480"/>
            <a:ext cx="37910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A new block is mined</a:t>
            </a:r>
          </a:p>
        </p:txBody>
      </p:sp>
    </p:spTree>
    <p:extLst>
      <p:ext uri="{BB962C8B-B14F-4D97-AF65-F5344CB8AC3E}">
        <p14:creationId xmlns:p14="http://schemas.microsoft.com/office/powerpoint/2010/main" val="8903935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935</TotalTime>
  <Words>878</Words>
  <Application>Microsoft Macintosh PowerPoint</Application>
  <PresentationFormat>On-screen Show (16:9)</PresentationFormat>
  <Paragraphs>171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Arial</vt:lpstr>
      <vt:lpstr>Arial Narrow</vt:lpstr>
      <vt:lpstr>Calibri</vt:lpstr>
      <vt:lpstr>Century Gothic</vt:lpstr>
      <vt:lpstr>Times New Roman</vt:lpstr>
      <vt:lpstr>Office Theme</vt:lpstr>
      <vt:lpstr>PowerPoint Presentation</vt:lpstr>
      <vt:lpstr>Conceptualization and APPLICATIONS</vt:lpstr>
      <vt:lpstr>The Permission-less Model</vt:lpstr>
      <vt:lpstr>Privacy and Security </vt:lpstr>
      <vt:lpstr>Peer Addresses (Reference: Bitcoin)</vt:lpstr>
      <vt:lpstr>Blockchain (at Permission-less Model) as a Tree </vt:lpstr>
      <vt:lpstr>Accepting the Longest Chain</vt:lpstr>
      <vt:lpstr>Accepting the Longest Chain</vt:lpstr>
      <vt:lpstr>Accepting the Longest Chain</vt:lpstr>
      <vt:lpstr>Accepting the Longest Chain</vt:lpstr>
      <vt:lpstr>Orphaned Blocks</vt:lpstr>
      <vt:lpstr>The Cryptocurrency Applications using Blockchain</vt:lpstr>
      <vt:lpstr>The Cryptocurrency Applications using Blockchain</vt:lpstr>
      <vt:lpstr>Bitcoin Block Explorer</vt:lpstr>
      <vt:lpstr>The Permissioed (Private) Model – Blockchain 2.0</vt:lpstr>
      <vt:lpstr>Permissioned Blockchain</vt:lpstr>
      <vt:lpstr>Permissioned Blockchain Applications</vt:lpstr>
      <vt:lpstr>Permissioned Blockchain Applications</vt:lpstr>
      <vt:lpstr>The Blockchain Based Distributed Web </vt:lpstr>
      <vt:lpstr>How IPFS Works</vt:lpstr>
      <vt:lpstr>How IPFS Works</vt:lpstr>
      <vt:lpstr>Hyperledger Fabric</vt:lpstr>
      <vt:lpstr>Hyperledger Fabric</vt:lpstr>
      <vt:lpstr>The Fabric Network</vt:lpstr>
      <vt:lpstr>Summary</vt:lpstr>
      <vt:lpstr>PowerPoint Presentation</vt:lpstr>
    </vt:vector>
  </TitlesOfParts>
  <LinksUpToDate>false</LinksUpToDate>
  <SharedDoc>false</SharedDoc>
  <HyperlinksChanged>false</HyperlinksChanged>
  <AppVersion>16.0010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i4344 sushanta</dc:creator>
  <cp:lastModifiedBy>Sandip</cp:lastModifiedBy>
  <cp:revision>65</cp:revision>
  <dcterms:created xsi:type="dcterms:W3CDTF">2016-12-13T07:50:37Z</dcterms:created>
  <dcterms:modified xsi:type="dcterms:W3CDTF">2018-03-21T08:24:40Z</dcterms:modified>
</cp:coreProperties>
</file>